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6"/>
  </p:notesMasterIdLst>
  <p:sldIdLst>
    <p:sldId id="256" r:id="rId2"/>
    <p:sldId id="277" r:id="rId3"/>
    <p:sldId id="257" r:id="rId4"/>
    <p:sldId id="268" r:id="rId5"/>
    <p:sldId id="267" r:id="rId6"/>
    <p:sldId id="278" r:id="rId7"/>
    <p:sldId id="276" r:id="rId8"/>
    <p:sldId id="270" r:id="rId9"/>
    <p:sldId id="258" r:id="rId10"/>
    <p:sldId id="259" r:id="rId11"/>
    <p:sldId id="274" r:id="rId12"/>
    <p:sldId id="275" r:id="rId13"/>
    <p:sldId id="272" r:id="rId14"/>
    <p:sldId id="269"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60"/>
  </p:normalViewPr>
  <p:slideViewPr>
    <p:cSldViewPr>
      <p:cViewPr varScale="1">
        <p:scale>
          <a:sx n="109" d="100"/>
          <a:sy n="109" d="100"/>
        </p:scale>
        <p:origin x="17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smtClean="0"/>
              <a:t>Projected </a:t>
            </a:r>
            <a:r>
              <a:rPr lang="en-US" dirty="0"/>
              <a:t>Enrollment Through </a:t>
            </a:r>
            <a:r>
              <a:rPr lang="en-US" dirty="0" smtClean="0"/>
              <a:t>27-28</a:t>
            </a:r>
            <a:endParaRPr lang="en-US" dirty="0"/>
          </a:p>
        </c:rich>
      </c:tx>
      <c:layout>
        <c:manualLayout>
          <c:xMode val="edge"/>
          <c:yMode val="edge"/>
          <c:x val="0.11391025641025641"/>
          <c:y val="1.4285714285714285E-2"/>
        </c:manualLayout>
      </c:layout>
      <c:overlay val="0"/>
      <c:spPr>
        <a:noFill/>
        <a:ln>
          <a:noFill/>
        </a:ln>
        <a:effectLst/>
      </c:sp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numFmt formatCode="#,##0" sourceLinked="0"/>
            <c:spPr>
              <a:solidFill>
                <a:srgbClr val="FFFF00"/>
              </a:solidFill>
              <a:ln>
                <a:noFill/>
              </a:ln>
              <a:effectLst/>
            </c:spPr>
            <c:txPr>
              <a:bodyPr rot="-540000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trendline>
            <c:spPr>
              <a:ln w="19050" cap="rnd">
                <a:solidFill>
                  <a:schemeClr val="accent1"/>
                </a:solidFill>
              </a:ln>
              <a:effectLst/>
            </c:spPr>
            <c:trendlineType val="linear"/>
            <c:dispRSqr val="0"/>
            <c:dispEq val="0"/>
          </c:trendline>
          <c:cat>
            <c:strRef>
              <c:f>'Model 1 not COVID caused'!$A$3:$A$12</c:f>
              <c:strCache>
                <c:ptCount val="10"/>
                <c:pt idx="0">
                  <c:v>2018-19</c:v>
                </c:pt>
                <c:pt idx="1">
                  <c:v>2019-20</c:v>
                </c:pt>
                <c:pt idx="2">
                  <c:v>2020-21</c:v>
                </c:pt>
                <c:pt idx="3">
                  <c:v>2021-22</c:v>
                </c:pt>
                <c:pt idx="4">
                  <c:v>2022-23</c:v>
                </c:pt>
                <c:pt idx="5">
                  <c:v>2023-24</c:v>
                </c:pt>
                <c:pt idx="6">
                  <c:v>2024-25</c:v>
                </c:pt>
                <c:pt idx="7">
                  <c:v>2025-26</c:v>
                </c:pt>
                <c:pt idx="8">
                  <c:v>2026-27</c:v>
                </c:pt>
                <c:pt idx="9">
                  <c:v>2027-28</c:v>
                </c:pt>
              </c:strCache>
            </c:strRef>
          </c:cat>
          <c:val>
            <c:numRef>
              <c:f>'Model 1 not COVID caused'!$B$3:$B$12</c:f>
              <c:numCache>
                <c:formatCode>General</c:formatCode>
                <c:ptCount val="10"/>
                <c:pt idx="0" formatCode="#,##0">
                  <c:v>31999</c:v>
                </c:pt>
                <c:pt idx="1">
                  <c:v>31788</c:v>
                </c:pt>
                <c:pt idx="2">
                  <c:v>30609</c:v>
                </c:pt>
                <c:pt idx="3">
                  <c:v>29914</c:v>
                </c:pt>
                <c:pt idx="4">
                  <c:v>29197</c:v>
                </c:pt>
                <c:pt idx="5">
                  <c:v>28361</c:v>
                </c:pt>
                <c:pt idx="6">
                  <c:v>27338</c:v>
                </c:pt>
                <c:pt idx="7">
                  <c:v>26597</c:v>
                </c:pt>
                <c:pt idx="8">
                  <c:v>25939</c:v>
                </c:pt>
                <c:pt idx="9">
                  <c:v>25213</c:v>
                </c:pt>
              </c:numCache>
            </c:numRef>
          </c:val>
          <c:extLst>
            <c:ext xmlns:c16="http://schemas.microsoft.com/office/drawing/2014/chart" uri="{C3380CC4-5D6E-409C-BE32-E72D297353CC}">
              <c16:uniqueId val="{00000000-FFD3-41EB-9134-8E4A743E7F9E}"/>
            </c:ext>
          </c:extLst>
        </c:ser>
        <c:dLbls>
          <c:dLblPos val="inEnd"/>
          <c:showLegendKey val="0"/>
          <c:showVal val="1"/>
          <c:showCatName val="0"/>
          <c:showSerName val="0"/>
          <c:showPercent val="0"/>
          <c:showBubbleSize val="0"/>
        </c:dLbls>
        <c:gapWidth val="65"/>
        <c:axId val="137291648"/>
        <c:axId val="234610048"/>
      </c:barChart>
      <c:catAx>
        <c:axId val="1372916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234610048"/>
        <c:crosses val="autoZero"/>
        <c:auto val="1"/>
        <c:lblAlgn val="ctr"/>
        <c:lblOffset val="100"/>
        <c:noMultiLvlLbl val="0"/>
      </c:catAx>
      <c:valAx>
        <c:axId val="2346100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37291648"/>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smtClean="0"/>
              <a:t>Projected </a:t>
            </a:r>
            <a:r>
              <a:rPr lang="en-US" dirty="0"/>
              <a:t>Enrollment Through 2027-28</a:t>
            </a:r>
          </a:p>
        </c:rich>
      </c:tx>
      <c:overlay val="0"/>
      <c:spPr>
        <a:noFill/>
        <a:ln>
          <a:noFill/>
        </a:ln>
        <a:effectLst/>
      </c:sp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numFmt formatCode="#,##0" sourceLinked="0"/>
            <c:spPr>
              <a:solidFill>
                <a:srgbClr val="FFFF00"/>
              </a:solidFill>
              <a:ln>
                <a:noFill/>
              </a:ln>
              <a:effectLst/>
            </c:spPr>
            <c:txPr>
              <a:bodyPr rot="-540000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trendline>
            <c:spPr>
              <a:ln w="19050" cap="rnd">
                <a:solidFill>
                  <a:schemeClr val="accent1"/>
                </a:solidFill>
              </a:ln>
              <a:effectLst/>
            </c:spPr>
            <c:trendlineType val="linear"/>
            <c:dispRSqr val="0"/>
            <c:dispEq val="0"/>
          </c:trendline>
          <c:cat>
            <c:strRef>
              <c:f>'Model 2 yes COVID caused'!$A$3:$A$12</c:f>
              <c:strCache>
                <c:ptCount val="10"/>
                <c:pt idx="0">
                  <c:v>2018-19</c:v>
                </c:pt>
                <c:pt idx="1">
                  <c:v>2019-20</c:v>
                </c:pt>
                <c:pt idx="2">
                  <c:v>2020-21</c:v>
                </c:pt>
                <c:pt idx="3">
                  <c:v>2021-22</c:v>
                </c:pt>
                <c:pt idx="4">
                  <c:v>2022-23</c:v>
                </c:pt>
                <c:pt idx="5">
                  <c:v>2023-24</c:v>
                </c:pt>
                <c:pt idx="6">
                  <c:v>2024-25</c:v>
                </c:pt>
                <c:pt idx="7">
                  <c:v>2025-26</c:v>
                </c:pt>
                <c:pt idx="8">
                  <c:v>2026-27</c:v>
                </c:pt>
                <c:pt idx="9">
                  <c:v>2027-28</c:v>
                </c:pt>
              </c:strCache>
            </c:strRef>
          </c:cat>
          <c:val>
            <c:numRef>
              <c:f>'Model 2 yes COVID caused'!$B$3:$B$12</c:f>
              <c:numCache>
                <c:formatCode>General</c:formatCode>
                <c:ptCount val="10"/>
                <c:pt idx="0" formatCode="#,##0">
                  <c:v>31999</c:v>
                </c:pt>
                <c:pt idx="1">
                  <c:v>31788</c:v>
                </c:pt>
                <c:pt idx="2">
                  <c:v>30609</c:v>
                </c:pt>
                <c:pt idx="3">
                  <c:v>30135</c:v>
                </c:pt>
                <c:pt idx="4">
                  <c:v>29623</c:v>
                </c:pt>
                <c:pt idx="5">
                  <c:v>28998</c:v>
                </c:pt>
                <c:pt idx="6">
                  <c:v>28167</c:v>
                </c:pt>
                <c:pt idx="7">
                  <c:v>27597</c:v>
                </c:pt>
                <c:pt idx="8">
                  <c:v>27068</c:v>
                </c:pt>
                <c:pt idx="9">
                  <c:v>26445</c:v>
                </c:pt>
              </c:numCache>
            </c:numRef>
          </c:val>
          <c:extLst>
            <c:ext xmlns:c16="http://schemas.microsoft.com/office/drawing/2014/chart" uri="{C3380CC4-5D6E-409C-BE32-E72D297353CC}">
              <c16:uniqueId val="{00000000-FFD3-41EB-9134-8E4A743E7F9E}"/>
            </c:ext>
          </c:extLst>
        </c:ser>
        <c:dLbls>
          <c:dLblPos val="inEnd"/>
          <c:showLegendKey val="0"/>
          <c:showVal val="1"/>
          <c:showCatName val="0"/>
          <c:showSerName val="0"/>
          <c:showPercent val="0"/>
          <c:showBubbleSize val="0"/>
        </c:dLbls>
        <c:gapWidth val="65"/>
        <c:axId val="105437824"/>
        <c:axId val="31334784"/>
      </c:barChart>
      <c:catAx>
        <c:axId val="1054378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1334784"/>
        <c:crosses val="autoZero"/>
        <c:auto val="1"/>
        <c:lblAlgn val="ctr"/>
        <c:lblOffset val="100"/>
        <c:noMultiLvlLbl val="0"/>
      </c:catAx>
      <c:valAx>
        <c:axId val="313347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0543782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Kinder vs.</a:t>
            </a:r>
            <a:r>
              <a:rPr lang="en-US" baseline="0"/>
              <a:t> </a:t>
            </a:r>
            <a:r>
              <a:rPr lang="en-US"/>
              <a:t>Senior Classes</a:t>
            </a:r>
          </a:p>
        </c:rich>
      </c:tx>
      <c:overlay val="0"/>
      <c:spPr>
        <a:noFill/>
        <a:ln>
          <a:noFill/>
        </a:ln>
        <a:effectLst/>
      </c:spPr>
    </c:title>
    <c:autoTitleDeleted val="0"/>
    <c:plotArea>
      <c:layout/>
      <c:barChart>
        <c:barDir val="col"/>
        <c:grouping val="clustered"/>
        <c:varyColors val="0"/>
        <c:ser>
          <c:idx val="0"/>
          <c:order val="0"/>
          <c:spPr>
            <a:solidFill>
              <a:schemeClr val="accent1">
                <a:alpha val="85000"/>
              </a:schemeClr>
            </a:solidFill>
            <a:ln w="9525" cap="flat" cmpd="sng" algn="ctr">
              <a:solidFill>
                <a:schemeClr val="tx1">
                  <a:alpha val="50000"/>
                </a:schemeClr>
              </a:solidFill>
              <a:round/>
            </a:ln>
            <a:effectLst/>
          </c:spPr>
          <c:invertIfNegative val="0"/>
          <c:dLbls>
            <c:numFmt formatCode="#,##0" sourceLinked="0"/>
            <c:spPr>
              <a:solidFill>
                <a:srgbClr val="FFFF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caused'!$A$35:$A$38</c:f>
              <c:strCache>
                <c:ptCount val="4"/>
                <c:pt idx="0">
                  <c:v>2019-20</c:v>
                </c:pt>
                <c:pt idx="1">
                  <c:v>2020-21</c:v>
                </c:pt>
                <c:pt idx="2">
                  <c:v>2021-22</c:v>
                </c:pt>
                <c:pt idx="3">
                  <c:v>2022-23</c:v>
                </c:pt>
              </c:strCache>
            </c:strRef>
          </c:cat>
          <c:val>
            <c:numRef>
              <c:f>'Model 1 not COVID caused'!$B$35:$B$38</c:f>
              <c:numCache>
                <c:formatCode>General</c:formatCode>
                <c:ptCount val="4"/>
                <c:pt idx="0">
                  <c:v>1757</c:v>
                </c:pt>
                <c:pt idx="1">
                  <c:v>1628</c:v>
                </c:pt>
                <c:pt idx="2">
                  <c:v>1633</c:v>
                </c:pt>
                <c:pt idx="3">
                  <c:v>1604</c:v>
                </c:pt>
              </c:numCache>
            </c:numRef>
          </c:val>
          <c:extLst>
            <c:ext xmlns:c16="http://schemas.microsoft.com/office/drawing/2014/chart" uri="{C3380CC4-5D6E-409C-BE32-E72D297353CC}">
              <c16:uniqueId val="{00000000-FA1E-4D4A-92FF-08AD6AE050DC}"/>
            </c:ext>
          </c:extLst>
        </c:ser>
        <c:ser>
          <c:idx val="1"/>
          <c:order val="1"/>
          <c:spPr>
            <a:solidFill>
              <a:schemeClr val="accent2">
                <a:alpha val="85000"/>
              </a:schemeClr>
            </a:solidFill>
            <a:ln w="9525" cap="flat" cmpd="sng" algn="ctr">
              <a:solidFill>
                <a:schemeClr val="lt1">
                  <a:alpha val="50000"/>
                </a:schemeClr>
              </a:solidFill>
              <a:round/>
            </a:ln>
            <a:effectLst/>
          </c:spPr>
          <c:invertIfNegative val="0"/>
          <c:dLbls>
            <c:numFmt formatCode="#,##0" sourceLinked="0"/>
            <c:spPr>
              <a:solidFill>
                <a:srgbClr val="FFFF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caused'!$A$35:$A$38</c:f>
              <c:strCache>
                <c:ptCount val="4"/>
                <c:pt idx="0">
                  <c:v>2019-20</c:v>
                </c:pt>
                <c:pt idx="1">
                  <c:v>2020-21</c:v>
                </c:pt>
                <c:pt idx="2">
                  <c:v>2021-22</c:v>
                </c:pt>
                <c:pt idx="3">
                  <c:v>2022-23</c:v>
                </c:pt>
              </c:strCache>
            </c:strRef>
          </c:cat>
          <c:val>
            <c:numRef>
              <c:f>'Model 1 not COVID caused'!$C$35:$C$38</c:f>
              <c:numCache>
                <c:formatCode>General</c:formatCode>
                <c:ptCount val="4"/>
                <c:pt idx="0">
                  <c:v>2562</c:v>
                </c:pt>
                <c:pt idx="1">
                  <c:v>2590</c:v>
                </c:pt>
                <c:pt idx="2">
                  <c:v>2646</c:v>
                </c:pt>
                <c:pt idx="3">
                  <c:v>2595</c:v>
                </c:pt>
              </c:numCache>
            </c:numRef>
          </c:val>
          <c:extLst>
            <c:ext xmlns:c16="http://schemas.microsoft.com/office/drawing/2014/chart" uri="{C3380CC4-5D6E-409C-BE32-E72D297353CC}">
              <c16:uniqueId val="{00000001-FA1E-4D4A-92FF-08AD6AE050DC}"/>
            </c:ext>
          </c:extLst>
        </c:ser>
        <c:dLbls>
          <c:dLblPos val="inEnd"/>
          <c:showLegendKey val="0"/>
          <c:showVal val="1"/>
          <c:showCatName val="0"/>
          <c:showSerName val="0"/>
          <c:showPercent val="0"/>
          <c:showBubbleSize val="0"/>
        </c:dLbls>
        <c:gapWidth val="65"/>
        <c:axId val="105904768"/>
        <c:axId val="31199616"/>
      </c:barChart>
      <c:catAx>
        <c:axId val="1059047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1199616"/>
        <c:crosses val="autoZero"/>
        <c:auto val="1"/>
        <c:lblAlgn val="ctr"/>
        <c:lblOffset val="100"/>
        <c:noMultiLvlLbl val="0"/>
      </c:catAx>
      <c:valAx>
        <c:axId val="31199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5904768"/>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Smallest vs.</a:t>
            </a:r>
            <a:r>
              <a:rPr lang="en-US" baseline="0"/>
              <a:t> Largest</a:t>
            </a:r>
            <a:r>
              <a:rPr lang="en-US"/>
              <a:t> Classes</a:t>
            </a:r>
          </a:p>
        </c:rich>
      </c:tx>
      <c:overlay val="0"/>
      <c:spPr>
        <a:noFill/>
        <a:ln>
          <a:noFill/>
        </a:ln>
        <a:effectLst/>
      </c:spPr>
    </c:title>
    <c:autoTitleDeleted val="0"/>
    <c:plotArea>
      <c:layout/>
      <c:barChart>
        <c:barDir val="col"/>
        <c:grouping val="clustered"/>
        <c:varyColors val="0"/>
        <c:ser>
          <c:idx val="0"/>
          <c:order val="0"/>
          <c:spPr>
            <a:solidFill>
              <a:schemeClr val="accent1">
                <a:alpha val="85000"/>
              </a:schemeClr>
            </a:solidFill>
            <a:ln w="9525" cap="flat" cmpd="sng" algn="ctr">
              <a:solidFill>
                <a:schemeClr val="tx1">
                  <a:alpha val="50000"/>
                </a:schemeClr>
              </a:solidFill>
              <a:round/>
            </a:ln>
            <a:effectLst/>
          </c:spPr>
          <c:invertIfNegative val="0"/>
          <c:dLbls>
            <c:numFmt formatCode="#,##0" sourceLinked="0"/>
            <c:spPr>
              <a:solidFill>
                <a:srgbClr val="FFFF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caused'!$A$55:$A$58</c:f>
              <c:strCache>
                <c:ptCount val="4"/>
                <c:pt idx="0">
                  <c:v>2019-20</c:v>
                </c:pt>
                <c:pt idx="1">
                  <c:v>2020-21</c:v>
                </c:pt>
                <c:pt idx="2">
                  <c:v>2021-22</c:v>
                </c:pt>
                <c:pt idx="3">
                  <c:v>2022-23</c:v>
                </c:pt>
              </c:strCache>
            </c:strRef>
          </c:cat>
          <c:val>
            <c:numRef>
              <c:f>'Model 1 not COVID caused'!$B$55:$B$58</c:f>
              <c:numCache>
                <c:formatCode>General</c:formatCode>
                <c:ptCount val="4"/>
                <c:pt idx="0">
                  <c:v>1757</c:v>
                </c:pt>
                <c:pt idx="1">
                  <c:v>1628</c:v>
                </c:pt>
                <c:pt idx="2">
                  <c:v>1633</c:v>
                </c:pt>
                <c:pt idx="3">
                  <c:v>1604</c:v>
                </c:pt>
              </c:numCache>
            </c:numRef>
          </c:val>
          <c:extLst>
            <c:ext xmlns:c16="http://schemas.microsoft.com/office/drawing/2014/chart" uri="{C3380CC4-5D6E-409C-BE32-E72D297353CC}">
              <c16:uniqueId val="{00000000-FA1E-4D4A-92FF-08AD6AE050DC}"/>
            </c:ext>
          </c:extLst>
        </c:ser>
        <c:ser>
          <c:idx val="1"/>
          <c:order val="1"/>
          <c:spPr>
            <a:solidFill>
              <a:schemeClr val="accent2">
                <a:alpha val="85000"/>
              </a:schemeClr>
            </a:solidFill>
            <a:ln w="9525" cap="flat" cmpd="sng" algn="ctr">
              <a:solidFill>
                <a:schemeClr val="lt1">
                  <a:alpha val="50000"/>
                </a:schemeClr>
              </a:solidFill>
              <a:round/>
            </a:ln>
            <a:effectLst/>
          </c:spPr>
          <c:invertIfNegative val="0"/>
          <c:dLbls>
            <c:numFmt formatCode="#,##0" sourceLinked="0"/>
            <c:spPr>
              <a:solidFill>
                <a:srgbClr val="FFFF00"/>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caused'!$A$55:$A$58</c:f>
              <c:strCache>
                <c:ptCount val="4"/>
                <c:pt idx="0">
                  <c:v>2019-20</c:v>
                </c:pt>
                <c:pt idx="1">
                  <c:v>2020-21</c:v>
                </c:pt>
                <c:pt idx="2">
                  <c:v>2021-22</c:v>
                </c:pt>
                <c:pt idx="3">
                  <c:v>2022-23</c:v>
                </c:pt>
              </c:strCache>
            </c:strRef>
          </c:cat>
          <c:val>
            <c:numRef>
              <c:f>'Model 1 not COVID caused'!$C$55:$C$58</c:f>
              <c:numCache>
                <c:formatCode>General</c:formatCode>
                <c:ptCount val="4"/>
                <c:pt idx="0">
                  <c:v>2689</c:v>
                </c:pt>
                <c:pt idx="1">
                  <c:v>2676</c:v>
                </c:pt>
                <c:pt idx="2">
                  <c:v>2696</c:v>
                </c:pt>
                <c:pt idx="3">
                  <c:v>2677</c:v>
                </c:pt>
              </c:numCache>
            </c:numRef>
          </c:val>
          <c:extLst>
            <c:ext xmlns:c16="http://schemas.microsoft.com/office/drawing/2014/chart" uri="{C3380CC4-5D6E-409C-BE32-E72D297353CC}">
              <c16:uniqueId val="{00000001-FA1E-4D4A-92FF-08AD6AE050DC}"/>
            </c:ext>
          </c:extLst>
        </c:ser>
        <c:dLbls>
          <c:dLblPos val="inEnd"/>
          <c:showLegendKey val="0"/>
          <c:showVal val="1"/>
          <c:showCatName val="0"/>
          <c:showSerName val="0"/>
          <c:showPercent val="0"/>
          <c:showBubbleSize val="0"/>
        </c:dLbls>
        <c:gapWidth val="65"/>
        <c:axId val="31268864"/>
        <c:axId val="31270400"/>
      </c:barChart>
      <c:catAx>
        <c:axId val="312688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1270400"/>
        <c:crosses val="autoZero"/>
        <c:auto val="1"/>
        <c:lblAlgn val="ctr"/>
        <c:lblOffset val="100"/>
        <c:noMultiLvlLbl val="0"/>
      </c:catAx>
      <c:valAx>
        <c:axId val="312704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126886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Elementary</a:t>
            </a:r>
            <a:r>
              <a:rPr lang="en-US" baseline="0"/>
              <a:t> School</a:t>
            </a:r>
            <a:r>
              <a:rPr lang="en-US"/>
              <a:t> Declines</a:t>
            </a:r>
          </a:p>
        </c:rich>
      </c:tx>
      <c:overlay val="0"/>
      <c:spPr>
        <a:noFill/>
        <a:ln>
          <a:noFill/>
        </a:ln>
        <a:effectLst/>
      </c:sp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caused'!$V$71:$V$82</c:f>
              <c:strCache>
                <c:ptCount val="12"/>
                <c:pt idx="0">
                  <c:v>Bella</c:v>
                </c:pt>
                <c:pt idx="1">
                  <c:v>Bollinger</c:v>
                </c:pt>
                <c:pt idx="2">
                  <c:v>Coyote Creek</c:v>
                </c:pt>
                <c:pt idx="3">
                  <c:v>Green Valley</c:v>
                </c:pt>
                <c:pt idx="4">
                  <c:v>Green Valley</c:v>
                </c:pt>
                <c:pt idx="5">
                  <c:v>Hidden Hills</c:v>
                </c:pt>
                <c:pt idx="6">
                  <c:v>John Baldwin</c:v>
                </c:pt>
                <c:pt idx="7">
                  <c:v>Live Oak</c:v>
                </c:pt>
                <c:pt idx="8">
                  <c:v>Neil Armstrong</c:v>
                </c:pt>
                <c:pt idx="9">
                  <c:v>Quail Run</c:v>
                </c:pt>
                <c:pt idx="10">
                  <c:v>Rancho Romero</c:v>
                </c:pt>
                <c:pt idx="11">
                  <c:v>Walt Disney</c:v>
                </c:pt>
              </c:strCache>
            </c:strRef>
          </c:cat>
          <c:val>
            <c:numRef>
              <c:f>'Model 1 not COVID caused'!$Y$71:$Y$82</c:f>
              <c:numCache>
                <c:formatCode>0%</c:formatCode>
                <c:ptCount val="12"/>
                <c:pt idx="0">
                  <c:v>-0.134020618556701</c:v>
                </c:pt>
                <c:pt idx="1">
                  <c:v>-0.2709677419354839</c:v>
                </c:pt>
                <c:pt idx="2">
                  <c:v>-0.24509803921568629</c:v>
                </c:pt>
                <c:pt idx="3">
                  <c:v>-0.1970649895178197</c:v>
                </c:pt>
                <c:pt idx="4">
                  <c:v>-0.1970649895178197</c:v>
                </c:pt>
                <c:pt idx="5">
                  <c:v>-0.27724358974358976</c:v>
                </c:pt>
                <c:pt idx="6">
                  <c:v>-0.30444444444444441</c:v>
                </c:pt>
                <c:pt idx="7">
                  <c:v>-0.3746031746031746</c:v>
                </c:pt>
                <c:pt idx="8">
                  <c:v>-0.19565217391304346</c:v>
                </c:pt>
                <c:pt idx="9">
                  <c:v>-0.27103825136612025</c:v>
                </c:pt>
                <c:pt idx="10">
                  <c:v>-0.19774011299435024</c:v>
                </c:pt>
                <c:pt idx="11">
                  <c:v>-0.22147651006711411</c:v>
                </c:pt>
              </c:numCache>
            </c:numRef>
          </c:val>
          <c:extLst>
            <c:ext xmlns:c16="http://schemas.microsoft.com/office/drawing/2014/chart" uri="{C3380CC4-5D6E-409C-BE32-E72D297353CC}">
              <c16:uniqueId val="{00000000-137E-41B9-AF87-332B17CB8EAB}"/>
            </c:ext>
          </c:extLst>
        </c:ser>
        <c:dLbls>
          <c:dLblPos val="inEnd"/>
          <c:showLegendKey val="0"/>
          <c:showVal val="1"/>
          <c:showCatName val="0"/>
          <c:showSerName val="0"/>
          <c:showPercent val="0"/>
          <c:showBubbleSize val="0"/>
        </c:dLbls>
        <c:gapWidth val="65"/>
        <c:axId val="104832000"/>
        <c:axId val="106427136"/>
      </c:barChart>
      <c:catAx>
        <c:axId val="1048320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06427136"/>
        <c:crosses val="autoZero"/>
        <c:auto val="1"/>
        <c:lblAlgn val="ctr"/>
        <c:lblOffset val="100"/>
        <c:noMultiLvlLbl val="0"/>
      </c:catAx>
      <c:valAx>
        <c:axId val="1064271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0483200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Middle</a:t>
            </a:r>
            <a:r>
              <a:rPr lang="en-US" baseline="0"/>
              <a:t> School</a:t>
            </a:r>
            <a:r>
              <a:rPr lang="en-US"/>
              <a:t> Declines</a:t>
            </a:r>
          </a:p>
        </c:rich>
      </c:tx>
      <c:overlay val="0"/>
      <c:spPr>
        <a:noFill/>
        <a:ln>
          <a:noFill/>
        </a:ln>
        <a:effectLst/>
      </c:sp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caused'!$V$114:$V$117</c:f>
              <c:strCache>
                <c:ptCount val="4"/>
                <c:pt idx="0">
                  <c:v>Diablo Vista</c:v>
                </c:pt>
                <c:pt idx="1">
                  <c:v>Gale Ranch</c:v>
                </c:pt>
                <c:pt idx="2">
                  <c:v>Pine Valley</c:v>
                </c:pt>
                <c:pt idx="3">
                  <c:v>Windemere Ranch</c:v>
                </c:pt>
              </c:strCache>
            </c:strRef>
          </c:cat>
          <c:val>
            <c:numRef>
              <c:f>'Model 1 not COVID caused'!$Y$114:$Y$117</c:f>
              <c:numCache>
                <c:formatCode>0%</c:formatCode>
                <c:ptCount val="4"/>
                <c:pt idx="0">
                  <c:v>-0.12014563106796117</c:v>
                </c:pt>
                <c:pt idx="1">
                  <c:v>-0.35388513513513509</c:v>
                </c:pt>
                <c:pt idx="2">
                  <c:v>-0.14333706606942886</c:v>
                </c:pt>
                <c:pt idx="3">
                  <c:v>-0.4721283783783784</c:v>
                </c:pt>
              </c:numCache>
            </c:numRef>
          </c:val>
          <c:extLst>
            <c:ext xmlns:c16="http://schemas.microsoft.com/office/drawing/2014/chart" uri="{C3380CC4-5D6E-409C-BE32-E72D297353CC}">
              <c16:uniqueId val="{00000000-137E-41B9-AF87-332B17CB8EAB}"/>
            </c:ext>
          </c:extLst>
        </c:ser>
        <c:dLbls>
          <c:dLblPos val="inEnd"/>
          <c:showLegendKey val="0"/>
          <c:showVal val="1"/>
          <c:showCatName val="0"/>
          <c:showSerName val="0"/>
          <c:showPercent val="0"/>
          <c:showBubbleSize val="0"/>
        </c:dLbls>
        <c:gapWidth val="65"/>
        <c:axId val="106752256"/>
        <c:axId val="106776832"/>
      </c:barChart>
      <c:catAx>
        <c:axId val="1067522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06776832"/>
        <c:crosses val="autoZero"/>
        <c:auto val="1"/>
        <c:lblAlgn val="ctr"/>
        <c:lblOffset val="100"/>
        <c:noMultiLvlLbl val="0"/>
      </c:catAx>
      <c:valAx>
        <c:axId val="1067768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0675225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caused'!$A$138:$A$141</c:f>
              <c:strCache>
                <c:ptCount val="4"/>
                <c:pt idx="0">
                  <c:v>Cal High</c:v>
                </c:pt>
                <c:pt idx="1">
                  <c:v>Dougherty Valley </c:v>
                </c:pt>
                <c:pt idx="2">
                  <c:v>Monte Vista</c:v>
                </c:pt>
                <c:pt idx="3">
                  <c:v>San Ramon</c:v>
                </c:pt>
              </c:strCache>
            </c:strRef>
          </c:cat>
          <c:val>
            <c:numRef>
              <c:f>'Model 1 not COVID caused'!$B$138:$B$141</c:f>
              <c:numCache>
                <c:formatCode>General</c:formatCode>
                <c:ptCount val="4"/>
                <c:pt idx="0">
                  <c:v>2761</c:v>
                </c:pt>
                <c:pt idx="1">
                  <c:v>3475</c:v>
                </c:pt>
                <c:pt idx="2">
                  <c:v>2466</c:v>
                </c:pt>
                <c:pt idx="3">
                  <c:v>1842</c:v>
                </c:pt>
              </c:numCache>
            </c:numRef>
          </c:val>
          <c:extLst>
            <c:ext xmlns:c16="http://schemas.microsoft.com/office/drawing/2014/chart" uri="{C3380CC4-5D6E-409C-BE32-E72D297353CC}">
              <c16:uniqueId val="{00000000-713B-466D-8130-1A22A2C92138}"/>
            </c:ext>
          </c:extLst>
        </c:ser>
        <c:ser>
          <c:idx val="1"/>
          <c:order val="1"/>
          <c:spPr>
            <a:solidFill>
              <a:schemeClr val="accent2">
                <a:alpha val="85000"/>
              </a:schemeClr>
            </a:solidFill>
            <a:ln w="9525" cap="flat" cmpd="sng" algn="ctr">
              <a:solidFill>
                <a:schemeClr val="lt1">
                  <a:alpha val="50000"/>
                </a:schemeClr>
              </a:solidFill>
              <a:round/>
            </a:ln>
            <a:effectLst/>
          </c:spPr>
          <c:invertIfNegative val="0"/>
          <c:dLbls>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caused'!$A$138:$A$141</c:f>
              <c:strCache>
                <c:ptCount val="4"/>
                <c:pt idx="0">
                  <c:v>Cal High</c:v>
                </c:pt>
                <c:pt idx="1">
                  <c:v>Dougherty Valley </c:v>
                </c:pt>
                <c:pt idx="2">
                  <c:v>Monte Vista</c:v>
                </c:pt>
                <c:pt idx="3">
                  <c:v>San Ramon</c:v>
                </c:pt>
              </c:strCache>
            </c:strRef>
          </c:cat>
          <c:val>
            <c:numRef>
              <c:f>'Model 1 not COVID caused'!$C$138:$C$141</c:f>
              <c:numCache>
                <c:formatCode>General</c:formatCode>
                <c:ptCount val="4"/>
                <c:pt idx="0">
                  <c:v>2866</c:v>
                </c:pt>
                <c:pt idx="1">
                  <c:v>2999</c:v>
                </c:pt>
                <c:pt idx="2">
                  <c:v>2234</c:v>
                </c:pt>
                <c:pt idx="3">
                  <c:v>1778</c:v>
                </c:pt>
              </c:numCache>
            </c:numRef>
          </c:val>
          <c:extLst>
            <c:ext xmlns:c16="http://schemas.microsoft.com/office/drawing/2014/chart" uri="{C3380CC4-5D6E-409C-BE32-E72D297353CC}">
              <c16:uniqueId val="{00000001-713B-466D-8130-1A22A2C92138}"/>
            </c:ext>
          </c:extLst>
        </c:ser>
        <c:ser>
          <c:idx val="2"/>
          <c:order val="2"/>
          <c:spPr>
            <a:solidFill>
              <a:schemeClr val="accent3">
                <a:alpha val="85000"/>
              </a:schemeClr>
            </a:solidFill>
            <a:ln w="9525" cap="flat" cmpd="sng" algn="ctr">
              <a:solidFill>
                <a:schemeClr val="lt1">
                  <a:alpha val="50000"/>
                </a:schemeClr>
              </a:solidFill>
              <a:round/>
            </a:ln>
            <a:effectLst/>
          </c:spPr>
          <c:invertIfNegative val="0"/>
          <c:dLbls>
            <c:spPr>
              <a:solidFill>
                <a:srgbClr val="FFFF00"/>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'Model 1 not COVID caused'!$A$138:$A$141</c:f>
              <c:strCache>
                <c:ptCount val="4"/>
                <c:pt idx="0">
                  <c:v>Cal High</c:v>
                </c:pt>
                <c:pt idx="1">
                  <c:v>Dougherty Valley </c:v>
                </c:pt>
                <c:pt idx="2">
                  <c:v>Monte Vista</c:v>
                </c:pt>
                <c:pt idx="3">
                  <c:v>San Ramon</c:v>
                </c:pt>
              </c:strCache>
            </c:strRef>
          </c:cat>
          <c:val>
            <c:numRef>
              <c:f>'Model 1 not COVID caused'!$D$138:$D$141</c:f>
              <c:numCache>
                <c:formatCode>General</c:formatCode>
                <c:ptCount val="4"/>
                <c:pt idx="0">
                  <c:v>2803</c:v>
                </c:pt>
                <c:pt idx="1">
                  <c:v>2375</c:v>
                </c:pt>
                <c:pt idx="2">
                  <c:v>2100</c:v>
                </c:pt>
                <c:pt idx="3">
                  <c:v>1748</c:v>
                </c:pt>
              </c:numCache>
            </c:numRef>
          </c:val>
          <c:extLst>
            <c:ext xmlns:c16="http://schemas.microsoft.com/office/drawing/2014/chart" uri="{C3380CC4-5D6E-409C-BE32-E72D297353CC}">
              <c16:uniqueId val="{00000002-713B-466D-8130-1A22A2C92138}"/>
            </c:ext>
          </c:extLst>
        </c:ser>
        <c:dLbls>
          <c:dLblPos val="inEnd"/>
          <c:showLegendKey val="0"/>
          <c:showVal val="1"/>
          <c:showCatName val="0"/>
          <c:showSerName val="0"/>
          <c:showPercent val="0"/>
          <c:showBubbleSize val="0"/>
        </c:dLbls>
        <c:gapWidth val="65"/>
        <c:axId val="239634304"/>
        <c:axId val="239640960"/>
      </c:barChart>
      <c:catAx>
        <c:axId val="2396343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239640960"/>
        <c:crosses val="autoZero"/>
        <c:auto val="1"/>
        <c:lblAlgn val="ctr"/>
        <c:lblOffset val="100"/>
        <c:noMultiLvlLbl val="0"/>
      </c:catAx>
      <c:valAx>
        <c:axId val="2396409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3963430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318F6B6-8298-4C48-BF5C-DC468088FE4A}" type="datetimeFigureOut">
              <a:rPr lang="en-US" smtClean="0"/>
              <a:t>1/26/2021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BEB3D6D-2054-468B-8685-4E1F18CDFEA2}" type="slidenum">
              <a:rPr lang="en-US" smtClean="0"/>
              <a:t>‹#›</a:t>
            </a:fld>
            <a:endParaRPr lang="en-US"/>
          </a:p>
        </p:txBody>
      </p:sp>
    </p:spTree>
    <p:extLst>
      <p:ext uri="{BB962C8B-B14F-4D97-AF65-F5344CB8AC3E}">
        <p14:creationId xmlns:p14="http://schemas.microsoft.com/office/powerpoint/2010/main" val="179015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Exactly aligns</a:t>
            </a:r>
            <a:r>
              <a:rPr lang="en-US" baseline="0" dirty="0" smtClean="0"/>
              <a:t> to Fall 2019 enrollment data (31,380).  What is not in this data is (1) 96 Students attending Del Amigo Continuation; (2) 41 Students enrolled in Home Hospital and/or NPS/NPA; and (3) 223 Preschool Students.  So, the grand total with all of those students is 32,148 which is the overall grand total that we sent to Esau roughly around Day 10 and/or Month 1.  </a:t>
            </a:r>
            <a:endParaRPr lang="en-US" dirty="0" smtClean="0"/>
          </a:p>
          <a:p>
            <a:endParaRPr lang="en-US" dirty="0"/>
          </a:p>
        </p:txBody>
      </p:sp>
      <p:sp>
        <p:nvSpPr>
          <p:cNvPr id="4" name="Slide Number Placeholder 3"/>
          <p:cNvSpPr>
            <a:spLocks noGrp="1"/>
          </p:cNvSpPr>
          <p:nvPr>
            <p:ph type="sldNum" sz="quarter" idx="10"/>
          </p:nvPr>
        </p:nvSpPr>
        <p:spPr/>
        <p:txBody>
          <a:bodyPr/>
          <a:lstStyle/>
          <a:p>
            <a:fld id="{7BEB3D6D-2054-468B-8685-4E1F18CDFEA2}" type="slidenum">
              <a:rPr lang="en-US" smtClean="0"/>
              <a:t>5</a:t>
            </a:fld>
            <a:endParaRPr lang="en-US"/>
          </a:p>
        </p:txBody>
      </p:sp>
    </p:spTree>
    <p:extLst>
      <p:ext uri="{BB962C8B-B14F-4D97-AF65-F5344CB8AC3E}">
        <p14:creationId xmlns:p14="http://schemas.microsoft.com/office/powerpoint/2010/main" val="365631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Exactly aligns</a:t>
            </a:r>
            <a:r>
              <a:rPr lang="en-US" baseline="0" dirty="0" smtClean="0"/>
              <a:t> to Fall 2019 enrollment data (31,380).  What is not in this data is (1) 96 Students attending Del Amigo Continuation; (2) 41 Students enrolled in Home Hospital and/or NPS/NPA; and (3) 223 Preschool Students.  So, the grand total with all of those students is 32,148 which is the overall grand total that we sent to Esau roughly around Day 10 and/or Month 1.  </a:t>
            </a:r>
            <a:endParaRPr lang="en-US" dirty="0" smtClean="0"/>
          </a:p>
          <a:p>
            <a:endParaRPr lang="en-US" dirty="0"/>
          </a:p>
        </p:txBody>
      </p:sp>
      <p:sp>
        <p:nvSpPr>
          <p:cNvPr id="4" name="Slide Number Placeholder 3"/>
          <p:cNvSpPr>
            <a:spLocks noGrp="1"/>
          </p:cNvSpPr>
          <p:nvPr>
            <p:ph type="sldNum" sz="quarter" idx="10"/>
          </p:nvPr>
        </p:nvSpPr>
        <p:spPr/>
        <p:txBody>
          <a:bodyPr/>
          <a:lstStyle/>
          <a:p>
            <a:fld id="{7BEB3D6D-2054-468B-8685-4E1F18CDFEA2}" type="slidenum">
              <a:rPr lang="en-US" smtClean="0"/>
              <a:t>6</a:t>
            </a:fld>
            <a:endParaRPr lang="en-US"/>
          </a:p>
        </p:txBody>
      </p:sp>
    </p:spTree>
    <p:extLst>
      <p:ext uri="{BB962C8B-B14F-4D97-AF65-F5344CB8AC3E}">
        <p14:creationId xmlns:p14="http://schemas.microsoft.com/office/powerpoint/2010/main" val="365631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EB3D6D-2054-468B-8685-4E1F18CDFEA2}" type="slidenum">
              <a:rPr lang="en-US" smtClean="0"/>
              <a:t>13</a:t>
            </a:fld>
            <a:endParaRPr lang="en-US"/>
          </a:p>
        </p:txBody>
      </p:sp>
    </p:spTree>
    <p:extLst>
      <p:ext uri="{BB962C8B-B14F-4D97-AF65-F5344CB8AC3E}">
        <p14:creationId xmlns:p14="http://schemas.microsoft.com/office/powerpoint/2010/main" val="121330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BD57B6-B353-45C4-8409-47EF8B5B11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BD57B6-B353-45C4-8409-47EF8B5B11B8}"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D0148E9-32BB-4F3E-88D4-C136ECBAFC43}" type="datetimeFigureOut">
              <a:rPr lang="en-US" smtClean="0"/>
              <a:t>1/26/2021</a:t>
            </a:fld>
            <a:endParaRPr lang="en-US" dirty="0"/>
          </a:p>
        </p:txBody>
      </p:sp>
      <p:sp>
        <p:nvSpPr>
          <p:cNvPr id="9" name="Slide Number Placeholder 8"/>
          <p:cNvSpPr>
            <a:spLocks noGrp="1"/>
          </p:cNvSpPr>
          <p:nvPr>
            <p:ph type="sldNum" sz="quarter" idx="11"/>
          </p:nvPr>
        </p:nvSpPr>
        <p:spPr/>
        <p:txBody>
          <a:bodyPr/>
          <a:lstStyle/>
          <a:p>
            <a:fld id="{0ABD57B6-B353-45C4-8409-47EF8B5B11B8}"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ABD57B6-B353-45C4-8409-47EF8B5B11B8}"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D0148E9-32BB-4F3E-88D4-C136ECBAFC43}" type="datetimeFigureOut">
              <a:rPr lang="en-US" smtClean="0"/>
              <a:t>1/26/2021</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057400"/>
            <a:ext cx="8229600" cy="1755775"/>
          </a:xfrm>
        </p:spPr>
        <p:txBody>
          <a:bodyPr/>
          <a:lstStyle/>
          <a:p>
            <a:pPr algn="ctr"/>
            <a:r>
              <a:rPr lang="en-US" dirty="0" smtClean="0"/>
              <a:t>Enrollment Projections</a:t>
            </a:r>
            <a:br>
              <a:rPr lang="en-US" dirty="0" smtClean="0"/>
            </a:br>
            <a:r>
              <a:rPr lang="en-US" sz="4400" dirty="0" smtClean="0"/>
              <a:t>Board Update</a:t>
            </a:r>
            <a:endParaRPr lang="en-US" sz="4400" dirty="0"/>
          </a:p>
        </p:txBody>
      </p:sp>
      <p:sp>
        <p:nvSpPr>
          <p:cNvPr id="3" name="Subtitle 2"/>
          <p:cNvSpPr>
            <a:spLocks noGrp="1"/>
          </p:cNvSpPr>
          <p:nvPr>
            <p:ph type="subTitle" idx="1"/>
          </p:nvPr>
        </p:nvSpPr>
        <p:spPr>
          <a:xfrm>
            <a:off x="762000" y="5867400"/>
            <a:ext cx="5029200" cy="533400"/>
          </a:xfrm>
        </p:spPr>
        <p:txBody>
          <a:bodyPr/>
          <a:lstStyle/>
          <a:p>
            <a:r>
              <a:rPr lang="en-US" dirty="0" smtClean="0"/>
              <a:t>January 26, 2021</a:t>
            </a:r>
          </a:p>
        </p:txBody>
      </p:sp>
      <p:sp>
        <p:nvSpPr>
          <p:cNvPr id="4" name="Subtitle 2"/>
          <p:cNvSpPr txBox="1">
            <a:spLocks/>
          </p:cNvSpPr>
          <p:nvPr/>
        </p:nvSpPr>
        <p:spPr>
          <a:xfrm>
            <a:off x="762000" y="5410200"/>
            <a:ext cx="5029200" cy="533400"/>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en-US" dirty="0" smtClean="0"/>
              <a:t>San Ramon Valley USD</a:t>
            </a:r>
          </a:p>
        </p:txBody>
      </p:sp>
    </p:spTree>
    <p:extLst>
      <p:ext uri="{BB962C8B-B14F-4D97-AF65-F5344CB8AC3E}">
        <p14:creationId xmlns:p14="http://schemas.microsoft.com/office/powerpoint/2010/main" val="2665246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 y="0"/>
            <a:ext cx="8153400" cy="1143000"/>
          </a:xfrm>
        </p:spPr>
        <p:txBody>
          <a:bodyPr/>
          <a:lstStyle/>
          <a:p>
            <a:r>
              <a:rPr lang="en-US" sz="3200" dirty="0" smtClean="0"/>
              <a:t>Elementary </a:t>
            </a:r>
            <a:r>
              <a:rPr lang="en-US" sz="3200" dirty="0"/>
              <a:t>S</a:t>
            </a:r>
            <a:r>
              <a:rPr lang="en-US" sz="3200" dirty="0" smtClean="0"/>
              <a:t>chools Potential </a:t>
            </a:r>
            <a:r>
              <a:rPr lang="en-US" sz="3200" b="1" dirty="0" smtClean="0">
                <a:solidFill>
                  <a:srgbClr val="FF0000"/>
                </a:solidFill>
              </a:rPr>
              <a:t>10%+ Declines </a:t>
            </a:r>
            <a:r>
              <a:rPr lang="en-US" sz="3200" dirty="0" smtClean="0"/>
              <a:t>Through 2027-28 (by Attendance Area)</a:t>
            </a:r>
            <a:endParaRPr lang="en-US" sz="3200" dirty="0"/>
          </a:p>
        </p:txBody>
      </p:sp>
      <p:sp>
        <p:nvSpPr>
          <p:cNvPr id="4" name="TextBox 3"/>
          <p:cNvSpPr txBox="1"/>
          <p:nvPr/>
        </p:nvSpPr>
        <p:spPr>
          <a:xfrm>
            <a:off x="8458200" y="5334000"/>
            <a:ext cx="533400" cy="1015663"/>
          </a:xfrm>
          <a:prstGeom prst="rect">
            <a:avLst/>
          </a:prstGeom>
          <a:noFill/>
        </p:spPr>
        <p:txBody>
          <a:bodyPr wrap="square" rtlCol="0">
            <a:spAutoFit/>
          </a:bodyPr>
          <a:lstStyle/>
          <a:p>
            <a:r>
              <a:rPr lang="en-US" sz="6000" dirty="0" smtClean="0"/>
              <a:t>9</a:t>
            </a:r>
            <a:endParaRPr lang="en-US" sz="6000" dirty="0"/>
          </a:p>
        </p:txBody>
      </p:sp>
      <p:sp>
        <p:nvSpPr>
          <p:cNvPr id="7" name="Title 1"/>
          <p:cNvSpPr txBox="1">
            <a:spLocks/>
          </p:cNvSpPr>
          <p:nvPr/>
        </p:nvSpPr>
        <p:spPr>
          <a:xfrm>
            <a:off x="7574882" y="0"/>
            <a:ext cx="1569118" cy="533400"/>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b="1" dirty="0" smtClean="0">
                <a:solidFill>
                  <a:srgbClr val="00FF00"/>
                </a:solidFill>
              </a:rPr>
              <a:t>Model 2</a:t>
            </a:r>
            <a:endParaRPr lang="en-US" sz="2800" b="1" dirty="0">
              <a:solidFill>
                <a:srgbClr val="00FF00"/>
              </a:solidFill>
            </a:endParaRPr>
          </a:p>
        </p:txBody>
      </p:sp>
      <p:graphicFrame>
        <p:nvGraphicFramePr>
          <p:cNvPr id="8" name="Chart 7"/>
          <p:cNvGraphicFramePr>
            <a:graphicFrameLocks/>
          </p:cNvGraphicFramePr>
          <p:nvPr>
            <p:extLst>
              <p:ext uri="{D42A27DB-BD31-4B8C-83A1-F6EECF244321}">
                <p14:modId xmlns:p14="http://schemas.microsoft.com/office/powerpoint/2010/main" val="3692614408"/>
              </p:ext>
            </p:extLst>
          </p:nvPr>
        </p:nvGraphicFramePr>
        <p:xfrm>
          <a:off x="304800" y="1600200"/>
          <a:ext cx="80010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003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153400" cy="1143000"/>
          </a:xfrm>
        </p:spPr>
        <p:txBody>
          <a:bodyPr/>
          <a:lstStyle/>
          <a:p>
            <a:r>
              <a:rPr lang="en-US" sz="3200" dirty="0" smtClean="0"/>
              <a:t>Middle Schools Potential </a:t>
            </a:r>
            <a:r>
              <a:rPr lang="en-US" sz="3200" b="1" dirty="0" smtClean="0">
                <a:solidFill>
                  <a:srgbClr val="FF0000"/>
                </a:solidFill>
              </a:rPr>
              <a:t>10</a:t>
            </a:r>
            <a:r>
              <a:rPr lang="en-US" sz="3200" b="1" dirty="0">
                <a:solidFill>
                  <a:srgbClr val="FF0000"/>
                </a:solidFill>
              </a:rPr>
              <a:t>%+ Declines</a:t>
            </a:r>
            <a:r>
              <a:rPr lang="en-US" sz="3200" dirty="0"/>
              <a:t> </a:t>
            </a:r>
            <a:r>
              <a:rPr lang="en-US" sz="3200" dirty="0" smtClean="0"/>
              <a:t>Through 2027-28 (by Attendance Area)</a:t>
            </a:r>
            <a:endParaRPr lang="en-US" sz="3200" dirty="0"/>
          </a:p>
        </p:txBody>
      </p:sp>
      <p:sp>
        <p:nvSpPr>
          <p:cNvPr id="5" name="TextBox 4"/>
          <p:cNvSpPr txBox="1"/>
          <p:nvPr/>
        </p:nvSpPr>
        <p:spPr>
          <a:xfrm>
            <a:off x="8229600" y="5333999"/>
            <a:ext cx="1104900" cy="1015663"/>
          </a:xfrm>
          <a:prstGeom prst="rect">
            <a:avLst/>
          </a:prstGeom>
          <a:noFill/>
        </p:spPr>
        <p:txBody>
          <a:bodyPr wrap="square" rtlCol="0">
            <a:spAutoFit/>
          </a:bodyPr>
          <a:lstStyle/>
          <a:p>
            <a:r>
              <a:rPr lang="en-US" sz="6000" dirty="0" smtClean="0"/>
              <a:t>10</a:t>
            </a:r>
            <a:endParaRPr lang="en-US" sz="6000" dirty="0"/>
          </a:p>
        </p:txBody>
      </p:sp>
      <p:sp>
        <p:nvSpPr>
          <p:cNvPr id="6" name="Title 1"/>
          <p:cNvSpPr txBox="1">
            <a:spLocks/>
          </p:cNvSpPr>
          <p:nvPr/>
        </p:nvSpPr>
        <p:spPr>
          <a:xfrm>
            <a:off x="7574882" y="0"/>
            <a:ext cx="1569118" cy="533400"/>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b="1" dirty="0" smtClean="0">
                <a:solidFill>
                  <a:srgbClr val="00FF00"/>
                </a:solidFill>
              </a:rPr>
              <a:t>Model 2</a:t>
            </a:r>
            <a:endParaRPr lang="en-US" sz="2800" b="1" dirty="0">
              <a:solidFill>
                <a:srgbClr val="00FF00"/>
              </a:solidFill>
            </a:endParaRPr>
          </a:p>
        </p:txBody>
      </p:sp>
      <p:graphicFrame>
        <p:nvGraphicFramePr>
          <p:cNvPr id="9" name="Chart 8"/>
          <p:cNvGraphicFramePr>
            <a:graphicFrameLocks/>
          </p:cNvGraphicFramePr>
          <p:nvPr>
            <p:extLst>
              <p:ext uri="{D42A27DB-BD31-4B8C-83A1-F6EECF244321}">
                <p14:modId xmlns:p14="http://schemas.microsoft.com/office/powerpoint/2010/main" val="2172590562"/>
              </p:ext>
            </p:extLst>
          </p:nvPr>
        </p:nvGraphicFramePr>
        <p:xfrm>
          <a:off x="457200" y="1752600"/>
          <a:ext cx="7620000" cy="44702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6764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Chart 23"/>
          <p:cNvGraphicFramePr>
            <a:graphicFrameLocks/>
          </p:cNvGraphicFramePr>
          <p:nvPr>
            <p:extLst>
              <p:ext uri="{D42A27DB-BD31-4B8C-83A1-F6EECF244321}">
                <p14:modId xmlns:p14="http://schemas.microsoft.com/office/powerpoint/2010/main" val="2712843446"/>
              </p:ext>
            </p:extLst>
          </p:nvPr>
        </p:nvGraphicFramePr>
        <p:xfrm>
          <a:off x="329093" y="1600200"/>
          <a:ext cx="7924800" cy="4378271"/>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76200" y="381000"/>
            <a:ext cx="8686800" cy="838200"/>
          </a:xfrm>
        </p:spPr>
        <p:txBody>
          <a:bodyPr/>
          <a:lstStyle/>
          <a:p>
            <a:pPr algn="ctr"/>
            <a:r>
              <a:rPr lang="en-US" sz="3200" dirty="0" smtClean="0"/>
              <a:t>High Schools through 2027-28</a:t>
            </a:r>
            <a:endParaRPr lang="en-US" sz="3200" dirty="0"/>
          </a:p>
        </p:txBody>
      </p:sp>
      <p:sp>
        <p:nvSpPr>
          <p:cNvPr id="4" name="TextBox 3"/>
          <p:cNvSpPr txBox="1"/>
          <p:nvPr/>
        </p:nvSpPr>
        <p:spPr>
          <a:xfrm rot="16200000">
            <a:off x="366730" y="4649691"/>
            <a:ext cx="1038253" cy="400110"/>
          </a:xfrm>
          <a:prstGeom prst="rect">
            <a:avLst/>
          </a:prstGeom>
          <a:noFill/>
        </p:spPr>
        <p:txBody>
          <a:bodyPr wrap="square" rtlCol="0">
            <a:spAutoFit/>
          </a:bodyPr>
          <a:lstStyle/>
          <a:p>
            <a:r>
              <a:rPr lang="en-US" sz="2000" dirty="0" smtClean="0"/>
              <a:t>Current</a:t>
            </a:r>
            <a:endParaRPr lang="en-US" sz="2000" dirty="0"/>
          </a:p>
        </p:txBody>
      </p:sp>
      <p:sp>
        <p:nvSpPr>
          <p:cNvPr id="8" name="TextBox 7"/>
          <p:cNvSpPr txBox="1"/>
          <p:nvPr/>
        </p:nvSpPr>
        <p:spPr>
          <a:xfrm rot="16200000">
            <a:off x="1342715" y="4725890"/>
            <a:ext cx="1190652" cy="400110"/>
          </a:xfrm>
          <a:prstGeom prst="rect">
            <a:avLst/>
          </a:prstGeom>
          <a:noFill/>
        </p:spPr>
        <p:txBody>
          <a:bodyPr wrap="square" rtlCol="0">
            <a:spAutoFit/>
          </a:bodyPr>
          <a:lstStyle/>
          <a:p>
            <a:r>
              <a:rPr lang="en-US" sz="2000" dirty="0" smtClean="0"/>
              <a:t>2027-28</a:t>
            </a:r>
            <a:endParaRPr lang="en-US" sz="2000" dirty="0"/>
          </a:p>
        </p:txBody>
      </p:sp>
      <p:sp>
        <p:nvSpPr>
          <p:cNvPr id="9" name="TextBox 8"/>
          <p:cNvSpPr txBox="1"/>
          <p:nvPr/>
        </p:nvSpPr>
        <p:spPr>
          <a:xfrm rot="16200000">
            <a:off x="2347929" y="4641038"/>
            <a:ext cx="1038253" cy="400110"/>
          </a:xfrm>
          <a:prstGeom prst="rect">
            <a:avLst/>
          </a:prstGeom>
          <a:noFill/>
        </p:spPr>
        <p:txBody>
          <a:bodyPr wrap="square" rtlCol="0">
            <a:spAutoFit/>
          </a:bodyPr>
          <a:lstStyle/>
          <a:p>
            <a:r>
              <a:rPr lang="en-US" sz="2000" dirty="0" smtClean="0"/>
              <a:t>Current</a:t>
            </a:r>
            <a:endParaRPr lang="en-US" sz="2000" dirty="0"/>
          </a:p>
        </p:txBody>
      </p:sp>
      <p:sp>
        <p:nvSpPr>
          <p:cNvPr id="10" name="TextBox 9"/>
          <p:cNvSpPr txBox="1"/>
          <p:nvPr/>
        </p:nvSpPr>
        <p:spPr>
          <a:xfrm rot="16200000">
            <a:off x="4191764" y="4641838"/>
            <a:ext cx="1038253" cy="400110"/>
          </a:xfrm>
          <a:prstGeom prst="rect">
            <a:avLst/>
          </a:prstGeom>
          <a:noFill/>
        </p:spPr>
        <p:txBody>
          <a:bodyPr wrap="square" rtlCol="0">
            <a:spAutoFit/>
          </a:bodyPr>
          <a:lstStyle/>
          <a:p>
            <a:r>
              <a:rPr lang="en-US" sz="2000" dirty="0" smtClean="0"/>
              <a:t>Current</a:t>
            </a:r>
            <a:endParaRPr lang="en-US" sz="2000" dirty="0"/>
          </a:p>
        </p:txBody>
      </p:sp>
      <p:sp>
        <p:nvSpPr>
          <p:cNvPr id="11" name="TextBox 10"/>
          <p:cNvSpPr txBox="1"/>
          <p:nvPr/>
        </p:nvSpPr>
        <p:spPr>
          <a:xfrm rot="16200000">
            <a:off x="6168494" y="4641038"/>
            <a:ext cx="1038253" cy="400110"/>
          </a:xfrm>
          <a:prstGeom prst="rect">
            <a:avLst/>
          </a:prstGeom>
          <a:noFill/>
        </p:spPr>
        <p:txBody>
          <a:bodyPr wrap="square" rtlCol="0">
            <a:spAutoFit/>
          </a:bodyPr>
          <a:lstStyle/>
          <a:p>
            <a:r>
              <a:rPr lang="en-US" sz="2000" dirty="0" smtClean="0"/>
              <a:t>Current</a:t>
            </a:r>
            <a:endParaRPr lang="en-US" sz="2000" dirty="0"/>
          </a:p>
        </p:txBody>
      </p:sp>
      <p:sp>
        <p:nvSpPr>
          <p:cNvPr id="12" name="TextBox 11"/>
          <p:cNvSpPr txBox="1"/>
          <p:nvPr/>
        </p:nvSpPr>
        <p:spPr>
          <a:xfrm rot="16200000">
            <a:off x="3262329" y="4564839"/>
            <a:ext cx="1190652" cy="400110"/>
          </a:xfrm>
          <a:prstGeom prst="rect">
            <a:avLst/>
          </a:prstGeom>
          <a:noFill/>
        </p:spPr>
        <p:txBody>
          <a:bodyPr wrap="square" rtlCol="0">
            <a:spAutoFit/>
          </a:bodyPr>
          <a:lstStyle/>
          <a:p>
            <a:r>
              <a:rPr lang="en-US" sz="2000" dirty="0" smtClean="0"/>
              <a:t>2027-28</a:t>
            </a:r>
            <a:endParaRPr lang="en-US" sz="2000" dirty="0"/>
          </a:p>
        </p:txBody>
      </p:sp>
      <p:sp>
        <p:nvSpPr>
          <p:cNvPr id="13" name="TextBox 12"/>
          <p:cNvSpPr txBox="1"/>
          <p:nvPr/>
        </p:nvSpPr>
        <p:spPr>
          <a:xfrm rot="16200000">
            <a:off x="5167329" y="4718037"/>
            <a:ext cx="1190652" cy="400110"/>
          </a:xfrm>
          <a:prstGeom prst="rect">
            <a:avLst/>
          </a:prstGeom>
          <a:noFill/>
        </p:spPr>
        <p:txBody>
          <a:bodyPr wrap="square" rtlCol="0">
            <a:spAutoFit/>
          </a:bodyPr>
          <a:lstStyle/>
          <a:p>
            <a:r>
              <a:rPr lang="en-US" sz="2000" dirty="0" smtClean="0"/>
              <a:t>2027-28</a:t>
            </a:r>
            <a:endParaRPr lang="en-US" sz="2000" dirty="0"/>
          </a:p>
        </p:txBody>
      </p:sp>
      <p:sp>
        <p:nvSpPr>
          <p:cNvPr id="14" name="TextBox 13"/>
          <p:cNvSpPr txBox="1"/>
          <p:nvPr/>
        </p:nvSpPr>
        <p:spPr>
          <a:xfrm rot="16200000">
            <a:off x="7148529" y="4717237"/>
            <a:ext cx="1190652" cy="400110"/>
          </a:xfrm>
          <a:prstGeom prst="rect">
            <a:avLst/>
          </a:prstGeom>
          <a:noFill/>
        </p:spPr>
        <p:txBody>
          <a:bodyPr wrap="square" rtlCol="0">
            <a:spAutoFit/>
          </a:bodyPr>
          <a:lstStyle/>
          <a:p>
            <a:r>
              <a:rPr lang="en-US" sz="2000" dirty="0" smtClean="0"/>
              <a:t>2027-28</a:t>
            </a:r>
            <a:endParaRPr lang="en-US" sz="2000" dirty="0"/>
          </a:p>
        </p:txBody>
      </p:sp>
      <p:sp>
        <p:nvSpPr>
          <p:cNvPr id="15" name="TextBox 14"/>
          <p:cNvSpPr txBox="1"/>
          <p:nvPr/>
        </p:nvSpPr>
        <p:spPr>
          <a:xfrm>
            <a:off x="8229600" y="5295316"/>
            <a:ext cx="1032852" cy="1015663"/>
          </a:xfrm>
          <a:prstGeom prst="rect">
            <a:avLst/>
          </a:prstGeom>
          <a:noFill/>
        </p:spPr>
        <p:txBody>
          <a:bodyPr wrap="square" rtlCol="0">
            <a:spAutoFit/>
          </a:bodyPr>
          <a:lstStyle/>
          <a:p>
            <a:r>
              <a:rPr lang="en-US" sz="6000" dirty="0" smtClean="0"/>
              <a:t>11</a:t>
            </a:r>
            <a:endParaRPr lang="en-US" sz="6000" dirty="0"/>
          </a:p>
        </p:txBody>
      </p:sp>
      <p:sp>
        <p:nvSpPr>
          <p:cNvPr id="17" name="TextBox 16"/>
          <p:cNvSpPr txBox="1"/>
          <p:nvPr/>
        </p:nvSpPr>
        <p:spPr>
          <a:xfrm rot="16200000">
            <a:off x="6615797" y="4725890"/>
            <a:ext cx="1190652" cy="400110"/>
          </a:xfrm>
          <a:prstGeom prst="rect">
            <a:avLst/>
          </a:prstGeom>
          <a:noFill/>
        </p:spPr>
        <p:txBody>
          <a:bodyPr wrap="square" rtlCol="0">
            <a:spAutoFit/>
          </a:bodyPr>
          <a:lstStyle/>
          <a:p>
            <a:r>
              <a:rPr lang="en-US" sz="2000" dirty="0" smtClean="0"/>
              <a:t>2024-25</a:t>
            </a:r>
            <a:endParaRPr lang="en-US" sz="2000" dirty="0"/>
          </a:p>
        </p:txBody>
      </p:sp>
      <p:sp>
        <p:nvSpPr>
          <p:cNvPr id="18" name="TextBox 17"/>
          <p:cNvSpPr txBox="1"/>
          <p:nvPr/>
        </p:nvSpPr>
        <p:spPr>
          <a:xfrm rot="16200000">
            <a:off x="4633929" y="4725890"/>
            <a:ext cx="1190652" cy="400110"/>
          </a:xfrm>
          <a:prstGeom prst="rect">
            <a:avLst/>
          </a:prstGeom>
          <a:noFill/>
        </p:spPr>
        <p:txBody>
          <a:bodyPr wrap="square" rtlCol="0">
            <a:spAutoFit/>
          </a:bodyPr>
          <a:lstStyle/>
          <a:p>
            <a:r>
              <a:rPr lang="en-US" sz="2000" dirty="0" smtClean="0"/>
              <a:t>2024-25</a:t>
            </a:r>
            <a:endParaRPr lang="en-US" sz="2000" dirty="0"/>
          </a:p>
        </p:txBody>
      </p:sp>
      <p:sp>
        <p:nvSpPr>
          <p:cNvPr id="19" name="TextBox 18"/>
          <p:cNvSpPr txBox="1"/>
          <p:nvPr/>
        </p:nvSpPr>
        <p:spPr>
          <a:xfrm rot="16200000">
            <a:off x="2741863" y="4565639"/>
            <a:ext cx="1190652" cy="400110"/>
          </a:xfrm>
          <a:prstGeom prst="rect">
            <a:avLst/>
          </a:prstGeom>
          <a:noFill/>
        </p:spPr>
        <p:txBody>
          <a:bodyPr wrap="square" rtlCol="0">
            <a:spAutoFit/>
          </a:bodyPr>
          <a:lstStyle/>
          <a:p>
            <a:r>
              <a:rPr lang="en-US" sz="2000" dirty="0" smtClean="0"/>
              <a:t>2024-25</a:t>
            </a:r>
            <a:endParaRPr lang="en-US" sz="2000" dirty="0"/>
          </a:p>
        </p:txBody>
      </p:sp>
      <p:sp>
        <p:nvSpPr>
          <p:cNvPr id="22" name="TextBox 21"/>
          <p:cNvSpPr txBox="1"/>
          <p:nvPr/>
        </p:nvSpPr>
        <p:spPr>
          <a:xfrm rot="16200000">
            <a:off x="823929" y="4717236"/>
            <a:ext cx="1190652" cy="400110"/>
          </a:xfrm>
          <a:prstGeom prst="rect">
            <a:avLst/>
          </a:prstGeom>
          <a:noFill/>
        </p:spPr>
        <p:txBody>
          <a:bodyPr wrap="square" rtlCol="0">
            <a:spAutoFit/>
          </a:bodyPr>
          <a:lstStyle/>
          <a:p>
            <a:r>
              <a:rPr lang="en-US" sz="2000" dirty="0" smtClean="0"/>
              <a:t>2026-27</a:t>
            </a:r>
            <a:endParaRPr lang="en-US" sz="2000" dirty="0"/>
          </a:p>
        </p:txBody>
      </p:sp>
      <p:sp>
        <p:nvSpPr>
          <p:cNvPr id="23" name="Title 1"/>
          <p:cNvSpPr txBox="1">
            <a:spLocks/>
          </p:cNvSpPr>
          <p:nvPr/>
        </p:nvSpPr>
        <p:spPr>
          <a:xfrm>
            <a:off x="7574882" y="0"/>
            <a:ext cx="1569118" cy="533400"/>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b="1" dirty="0" smtClean="0">
                <a:solidFill>
                  <a:srgbClr val="00FF00"/>
                </a:solidFill>
              </a:rPr>
              <a:t>Model 2</a:t>
            </a:r>
            <a:endParaRPr lang="en-US" sz="2800" b="1" dirty="0">
              <a:solidFill>
                <a:srgbClr val="00FF00"/>
              </a:solidFill>
            </a:endParaRPr>
          </a:p>
        </p:txBody>
      </p:sp>
    </p:spTree>
    <p:extLst>
      <p:ext uri="{BB962C8B-B14F-4D97-AF65-F5344CB8AC3E}">
        <p14:creationId xmlns:p14="http://schemas.microsoft.com/office/powerpoint/2010/main" val="3429980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Key Consideration Before June</a:t>
            </a:r>
            <a:endParaRPr lang="en-US" u="sng" dirty="0"/>
          </a:p>
        </p:txBody>
      </p:sp>
      <p:sp>
        <p:nvSpPr>
          <p:cNvPr id="3" name="Content Placeholder 2"/>
          <p:cNvSpPr>
            <a:spLocks noGrp="1"/>
          </p:cNvSpPr>
          <p:nvPr>
            <p:ph idx="1"/>
          </p:nvPr>
        </p:nvSpPr>
        <p:spPr>
          <a:xfrm>
            <a:off x="228600" y="1540924"/>
            <a:ext cx="8153400" cy="4800600"/>
          </a:xfrm>
        </p:spPr>
        <p:txBody>
          <a:bodyPr>
            <a:normAutofit fontScale="92500" lnSpcReduction="20000"/>
          </a:bodyPr>
          <a:lstStyle/>
          <a:p>
            <a:r>
              <a:rPr lang="en-US" sz="3600" dirty="0" smtClean="0"/>
              <a:t>2019-20 Average Daily Attendance (ADA) Revenue Protection through 2021-22 --- sets up a major decline in 2022-23</a:t>
            </a:r>
          </a:p>
          <a:p>
            <a:endParaRPr lang="en-US" sz="3600" dirty="0" smtClean="0"/>
          </a:p>
          <a:p>
            <a:r>
              <a:rPr lang="en-US" sz="3600" dirty="0" smtClean="0"/>
              <a:t>LCFF Calculator = 2</a:t>
            </a:r>
            <a:r>
              <a:rPr lang="en-US" sz="3600" baseline="30000" dirty="0" smtClean="0"/>
              <a:t>nd</a:t>
            </a:r>
            <a:r>
              <a:rPr lang="en-US" sz="3600" dirty="0" smtClean="0"/>
              <a:t> Interim Report Update</a:t>
            </a:r>
          </a:p>
          <a:p>
            <a:endParaRPr lang="en-US" sz="3600" dirty="0" smtClean="0"/>
          </a:p>
          <a:p>
            <a:r>
              <a:rPr lang="en-US" sz="3600" dirty="0" smtClean="0"/>
              <a:t>Multi Year Projections </a:t>
            </a:r>
            <a:r>
              <a:rPr lang="en-US" sz="3600" dirty="0"/>
              <a:t>= 2</a:t>
            </a:r>
            <a:r>
              <a:rPr lang="en-US" sz="3600" baseline="30000" dirty="0"/>
              <a:t>nd</a:t>
            </a:r>
            <a:r>
              <a:rPr lang="en-US" sz="3600" dirty="0"/>
              <a:t> Interim Report Update</a:t>
            </a:r>
            <a:endParaRPr lang="en-US" sz="3600" dirty="0" smtClean="0"/>
          </a:p>
          <a:p>
            <a:endParaRPr lang="en-US" sz="3600" dirty="0"/>
          </a:p>
          <a:p>
            <a:r>
              <a:rPr lang="en-US" sz="3600" dirty="0" smtClean="0"/>
              <a:t>Facilities Capacity = Facilities Team On It</a:t>
            </a:r>
          </a:p>
          <a:p>
            <a:pPr marL="411480" lvl="1" indent="0">
              <a:buNone/>
            </a:pPr>
            <a:endParaRPr lang="en-US" b="1" dirty="0" smtClean="0">
              <a:solidFill>
                <a:srgbClr val="FF0000"/>
              </a:solidFill>
            </a:endParaRPr>
          </a:p>
        </p:txBody>
      </p:sp>
      <p:sp>
        <p:nvSpPr>
          <p:cNvPr id="4" name="TextBox 3"/>
          <p:cNvSpPr txBox="1"/>
          <p:nvPr/>
        </p:nvSpPr>
        <p:spPr>
          <a:xfrm>
            <a:off x="8229598" y="5304497"/>
            <a:ext cx="1032852" cy="1015663"/>
          </a:xfrm>
          <a:prstGeom prst="rect">
            <a:avLst/>
          </a:prstGeom>
          <a:noFill/>
        </p:spPr>
        <p:txBody>
          <a:bodyPr wrap="square" rtlCol="0">
            <a:spAutoFit/>
          </a:bodyPr>
          <a:lstStyle/>
          <a:p>
            <a:r>
              <a:rPr lang="en-US" sz="6000" dirty="0" smtClean="0"/>
              <a:t>12</a:t>
            </a:r>
            <a:endParaRPr lang="en-US" sz="6000" dirty="0"/>
          </a:p>
        </p:txBody>
      </p:sp>
    </p:spTree>
    <p:extLst>
      <p:ext uri="{BB962C8B-B14F-4D97-AF65-F5344CB8AC3E}">
        <p14:creationId xmlns:p14="http://schemas.microsoft.com/office/powerpoint/2010/main" val="48069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29598" y="5304497"/>
            <a:ext cx="1032852" cy="1015663"/>
          </a:xfrm>
          <a:prstGeom prst="rect">
            <a:avLst/>
          </a:prstGeom>
          <a:noFill/>
        </p:spPr>
        <p:txBody>
          <a:bodyPr wrap="square" rtlCol="0">
            <a:spAutoFit/>
          </a:bodyPr>
          <a:lstStyle/>
          <a:p>
            <a:r>
              <a:rPr lang="en-US" sz="6000" dirty="0" smtClean="0"/>
              <a:t>13</a:t>
            </a:r>
            <a:endParaRPr lang="en-US" sz="6000" dirty="0"/>
          </a:p>
        </p:txBody>
      </p:sp>
      <p:sp>
        <p:nvSpPr>
          <p:cNvPr id="6" name="Rectangle 2">
            <a:extLst>
              <a:ext uri="{FF2B5EF4-FFF2-40B4-BE49-F238E27FC236}">
                <a16:creationId xmlns:a16="http://schemas.microsoft.com/office/drawing/2014/main" id="{01222D27-C758-4B42-9B39-2EB1BD4DA717}"/>
              </a:ext>
            </a:extLst>
          </p:cNvPr>
          <p:cNvSpPr txBox="1">
            <a:spLocks noChangeArrowheads="1"/>
          </p:cNvSpPr>
          <p:nvPr/>
        </p:nvSpPr>
        <p:spPr>
          <a:xfrm>
            <a:off x="228600" y="24384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altLang="en-US" dirty="0" smtClean="0">
                <a:solidFill>
                  <a:schemeClr val="tx1"/>
                </a:solidFill>
              </a:rPr>
              <a:t>Board Questions </a:t>
            </a:r>
          </a:p>
          <a:p>
            <a:r>
              <a:rPr lang="en-US" altLang="en-US" dirty="0" smtClean="0">
                <a:solidFill>
                  <a:schemeClr val="tx1"/>
                </a:solidFill>
              </a:rPr>
              <a:t>and </a:t>
            </a:r>
          </a:p>
          <a:p>
            <a:r>
              <a:rPr lang="en-US" altLang="en-US" dirty="0" smtClean="0">
                <a:solidFill>
                  <a:schemeClr val="tx1"/>
                </a:solidFill>
              </a:rPr>
              <a:t>Next Steps</a:t>
            </a:r>
            <a:endParaRPr lang="en-US" altLang="en-US" dirty="0">
              <a:solidFill>
                <a:schemeClr val="tx1"/>
              </a:solidFill>
            </a:endParaRPr>
          </a:p>
        </p:txBody>
      </p:sp>
    </p:spTree>
    <p:extLst>
      <p:ext uri="{BB962C8B-B14F-4D97-AF65-F5344CB8AC3E}">
        <p14:creationId xmlns:p14="http://schemas.microsoft.com/office/powerpoint/2010/main" val="81496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620000" cy="1143000"/>
          </a:xfrm>
        </p:spPr>
        <p:txBody>
          <a:bodyPr/>
          <a:lstStyle/>
          <a:p>
            <a:pPr algn="ctr"/>
            <a:r>
              <a:rPr lang="en-US" u="sng" dirty="0" smtClean="0"/>
              <a:t>Dr. Malloy’s Overview</a:t>
            </a:r>
            <a:endParaRPr lang="en-US" u="sng" dirty="0"/>
          </a:p>
        </p:txBody>
      </p:sp>
      <p:sp>
        <p:nvSpPr>
          <p:cNvPr id="4" name="TextBox 3"/>
          <p:cNvSpPr txBox="1"/>
          <p:nvPr/>
        </p:nvSpPr>
        <p:spPr>
          <a:xfrm>
            <a:off x="8458200" y="5334000"/>
            <a:ext cx="533400" cy="1015663"/>
          </a:xfrm>
          <a:prstGeom prst="rect">
            <a:avLst/>
          </a:prstGeom>
          <a:noFill/>
        </p:spPr>
        <p:txBody>
          <a:bodyPr wrap="square" rtlCol="0">
            <a:spAutoFit/>
          </a:bodyPr>
          <a:lstStyle/>
          <a:p>
            <a:r>
              <a:rPr lang="en-US" sz="6000" dirty="0" smtClean="0"/>
              <a:t>1</a:t>
            </a:r>
            <a:endParaRPr lang="en-US" sz="6000" dirty="0"/>
          </a:p>
        </p:txBody>
      </p:sp>
      <p:sp>
        <p:nvSpPr>
          <p:cNvPr id="5" name="Content Placeholder 2"/>
          <p:cNvSpPr txBox="1">
            <a:spLocks/>
          </p:cNvSpPr>
          <p:nvPr/>
        </p:nvSpPr>
        <p:spPr>
          <a:xfrm>
            <a:off x="495300" y="1576772"/>
            <a:ext cx="7848600" cy="48006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sz="2800" dirty="0" smtClean="0"/>
              <a:t>Enrollment = Revenue</a:t>
            </a:r>
          </a:p>
          <a:p>
            <a:r>
              <a:rPr lang="en-US" sz="2800" dirty="0" smtClean="0"/>
              <a:t>Multi-year looks allows us to plan</a:t>
            </a:r>
          </a:p>
          <a:p>
            <a:r>
              <a:rPr lang="en-US" sz="2800" dirty="0" smtClean="0"/>
              <a:t>California’s statewide enrollment trend is downward (estimates = 800+ of 1,000 Local Education Authorities)</a:t>
            </a:r>
          </a:p>
          <a:p>
            <a:r>
              <a:rPr lang="en-US" sz="2800" dirty="0" smtClean="0"/>
              <a:t>Professional Demographers work with us to project enrollment data</a:t>
            </a:r>
          </a:p>
          <a:p>
            <a:r>
              <a:rPr lang="en-US" sz="2800" dirty="0" smtClean="0"/>
              <a:t>Purpose of Presentation = Planning Going Forward</a:t>
            </a:r>
            <a:endParaRPr lang="en-US" sz="2800" dirty="0"/>
          </a:p>
          <a:p>
            <a:endParaRPr lang="en-US" sz="2800" dirty="0" smtClean="0"/>
          </a:p>
        </p:txBody>
      </p:sp>
    </p:spTree>
    <p:extLst>
      <p:ext uri="{BB962C8B-B14F-4D97-AF65-F5344CB8AC3E}">
        <p14:creationId xmlns:p14="http://schemas.microsoft.com/office/powerpoint/2010/main" val="12131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7620000" cy="1143000"/>
          </a:xfrm>
        </p:spPr>
        <p:txBody>
          <a:bodyPr/>
          <a:lstStyle/>
          <a:p>
            <a:pPr algn="ctr"/>
            <a:r>
              <a:rPr lang="en-US" u="sng" dirty="0" smtClean="0"/>
              <a:t>Purpose/Outcomes</a:t>
            </a:r>
            <a:endParaRPr lang="en-US" u="sng" dirty="0"/>
          </a:p>
        </p:txBody>
      </p:sp>
      <p:sp>
        <p:nvSpPr>
          <p:cNvPr id="3" name="Content Placeholder 2"/>
          <p:cNvSpPr>
            <a:spLocks noGrp="1"/>
          </p:cNvSpPr>
          <p:nvPr>
            <p:ph idx="1"/>
          </p:nvPr>
        </p:nvSpPr>
        <p:spPr>
          <a:xfrm>
            <a:off x="228600" y="1524000"/>
            <a:ext cx="8077200" cy="5029200"/>
          </a:xfrm>
        </p:spPr>
        <p:txBody>
          <a:bodyPr>
            <a:normAutofit lnSpcReduction="10000"/>
          </a:bodyPr>
          <a:lstStyle/>
          <a:p>
            <a:r>
              <a:rPr lang="en-US" sz="4400" dirty="0" smtClean="0"/>
              <a:t>Enrollment Projections through Year 2027-28 (seven years forward)</a:t>
            </a:r>
          </a:p>
          <a:p>
            <a:r>
              <a:rPr lang="en-US" sz="4400" dirty="0" smtClean="0"/>
              <a:t>Fiscal, Staffing and Facilities Impacts</a:t>
            </a:r>
          </a:p>
          <a:p>
            <a:r>
              <a:rPr lang="en-US" sz="4400" dirty="0" smtClean="0"/>
              <a:t>Engagement, Communication and Next Steps</a:t>
            </a:r>
          </a:p>
          <a:p>
            <a:endParaRPr lang="en-US" dirty="0" smtClean="0"/>
          </a:p>
          <a:p>
            <a:pPr marL="114300" indent="0">
              <a:buNone/>
            </a:pPr>
            <a:endParaRPr lang="en-US" dirty="0" smtClean="0"/>
          </a:p>
          <a:p>
            <a:pPr lvl="1"/>
            <a:endParaRPr lang="en-US" dirty="0"/>
          </a:p>
          <a:p>
            <a:pPr marL="411480" lvl="1" indent="0">
              <a:buNone/>
            </a:pPr>
            <a:endParaRPr lang="en-US" dirty="0" smtClean="0"/>
          </a:p>
          <a:p>
            <a:endParaRPr lang="en-US" dirty="0" smtClean="0"/>
          </a:p>
          <a:p>
            <a:pPr marL="342900" lvl="1">
              <a:buClr>
                <a:schemeClr val="accent1"/>
              </a:buClr>
            </a:pPr>
            <a:endParaRPr lang="en-US" dirty="0"/>
          </a:p>
          <a:p>
            <a:endParaRPr lang="en-US" dirty="0" smtClean="0"/>
          </a:p>
          <a:p>
            <a:pPr lvl="1"/>
            <a:endParaRPr lang="en-US" dirty="0"/>
          </a:p>
        </p:txBody>
      </p:sp>
      <p:sp>
        <p:nvSpPr>
          <p:cNvPr id="4" name="TextBox 3"/>
          <p:cNvSpPr txBox="1"/>
          <p:nvPr/>
        </p:nvSpPr>
        <p:spPr>
          <a:xfrm>
            <a:off x="8458200" y="5334000"/>
            <a:ext cx="533400" cy="1015663"/>
          </a:xfrm>
          <a:prstGeom prst="rect">
            <a:avLst/>
          </a:prstGeom>
          <a:noFill/>
        </p:spPr>
        <p:txBody>
          <a:bodyPr wrap="square" rtlCol="0">
            <a:spAutoFit/>
          </a:bodyPr>
          <a:lstStyle/>
          <a:p>
            <a:r>
              <a:rPr lang="en-US" sz="6000" dirty="0" smtClean="0"/>
              <a:t>2</a:t>
            </a:r>
            <a:endParaRPr lang="en-US" sz="6000" dirty="0"/>
          </a:p>
        </p:txBody>
      </p:sp>
    </p:spTree>
    <p:extLst>
      <p:ext uri="{BB962C8B-B14F-4D97-AF65-F5344CB8AC3E}">
        <p14:creationId xmlns:p14="http://schemas.microsoft.com/office/powerpoint/2010/main" val="381111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7620000" cy="1143000"/>
          </a:xfrm>
        </p:spPr>
        <p:txBody>
          <a:bodyPr/>
          <a:lstStyle/>
          <a:p>
            <a:pPr algn="ctr"/>
            <a:r>
              <a:rPr lang="en-US" u="sng" dirty="0" smtClean="0"/>
              <a:t>Enrollment Trends</a:t>
            </a:r>
            <a:endParaRPr lang="en-US" u="sng" dirty="0"/>
          </a:p>
        </p:txBody>
      </p:sp>
      <p:sp>
        <p:nvSpPr>
          <p:cNvPr id="3" name="Content Placeholder 2"/>
          <p:cNvSpPr>
            <a:spLocks noGrp="1"/>
          </p:cNvSpPr>
          <p:nvPr>
            <p:ph idx="1"/>
          </p:nvPr>
        </p:nvSpPr>
        <p:spPr>
          <a:xfrm>
            <a:off x="228600" y="1156855"/>
            <a:ext cx="8077200" cy="5029200"/>
          </a:xfrm>
        </p:spPr>
        <p:txBody>
          <a:bodyPr>
            <a:normAutofit lnSpcReduction="10000"/>
          </a:bodyPr>
          <a:lstStyle/>
          <a:p>
            <a:pPr lvl="1"/>
            <a:r>
              <a:rPr lang="en-US" sz="2800" dirty="0" smtClean="0"/>
              <a:t>Declining Enrollment </a:t>
            </a:r>
          </a:p>
          <a:p>
            <a:pPr lvl="2"/>
            <a:r>
              <a:rPr lang="en-US" sz="2600" dirty="0" smtClean="0"/>
              <a:t>COVID Impact?</a:t>
            </a:r>
          </a:p>
          <a:p>
            <a:pPr lvl="1"/>
            <a:r>
              <a:rPr lang="en-US" sz="2800" dirty="0" smtClean="0"/>
              <a:t>Trend Factors</a:t>
            </a:r>
          </a:p>
          <a:p>
            <a:pPr lvl="2"/>
            <a:r>
              <a:rPr lang="en-US" sz="2800" dirty="0" smtClean="0"/>
              <a:t>Birthrate</a:t>
            </a:r>
          </a:p>
          <a:p>
            <a:pPr lvl="2"/>
            <a:r>
              <a:rPr lang="en-US" sz="2800" dirty="0" smtClean="0"/>
              <a:t>Mobility </a:t>
            </a:r>
          </a:p>
          <a:p>
            <a:pPr lvl="2"/>
            <a:r>
              <a:rPr lang="en-US" sz="2800" dirty="0" smtClean="0"/>
              <a:t>Affordability</a:t>
            </a:r>
          </a:p>
          <a:p>
            <a:pPr lvl="2"/>
            <a:r>
              <a:rPr lang="en-US" sz="2800" dirty="0" smtClean="0"/>
              <a:t>Housing Growth</a:t>
            </a:r>
          </a:p>
          <a:p>
            <a:pPr lvl="1"/>
            <a:r>
              <a:rPr lang="en-US" sz="2800" dirty="0" smtClean="0"/>
              <a:t>Site Examples</a:t>
            </a:r>
            <a:endParaRPr lang="en-US" sz="2800" dirty="0"/>
          </a:p>
          <a:p>
            <a:pPr lvl="2"/>
            <a:r>
              <a:rPr lang="en-US" sz="2800" dirty="0" smtClean="0"/>
              <a:t>Elementary and Middle</a:t>
            </a:r>
          </a:p>
          <a:p>
            <a:pPr lvl="2"/>
            <a:r>
              <a:rPr lang="en-US" sz="2800" dirty="0" smtClean="0"/>
              <a:t>High School</a:t>
            </a:r>
            <a:endParaRPr lang="en-US" dirty="0" smtClean="0"/>
          </a:p>
          <a:p>
            <a:pPr lvl="1"/>
            <a:endParaRPr lang="en-US" dirty="0"/>
          </a:p>
          <a:p>
            <a:pPr marL="411480" lvl="1" indent="0">
              <a:buNone/>
            </a:pPr>
            <a:endParaRPr lang="en-US" dirty="0" smtClean="0"/>
          </a:p>
          <a:p>
            <a:endParaRPr lang="en-US" dirty="0" smtClean="0"/>
          </a:p>
          <a:p>
            <a:pPr marL="342900" lvl="1">
              <a:buClr>
                <a:schemeClr val="accent1"/>
              </a:buClr>
            </a:pPr>
            <a:endParaRPr lang="en-US" dirty="0"/>
          </a:p>
          <a:p>
            <a:endParaRPr lang="en-US" dirty="0" smtClean="0"/>
          </a:p>
          <a:p>
            <a:pPr lvl="1"/>
            <a:endParaRPr lang="en-US" dirty="0"/>
          </a:p>
        </p:txBody>
      </p:sp>
      <p:sp>
        <p:nvSpPr>
          <p:cNvPr id="4" name="TextBox 3"/>
          <p:cNvSpPr txBox="1"/>
          <p:nvPr/>
        </p:nvSpPr>
        <p:spPr>
          <a:xfrm>
            <a:off x="8458200" y="5334000"/>
            <a:ext cx="533400" cy="1015663"/>
          </a:xfrm>
          <a:prstGeom prst="rect">
            <a:avLst/>
          </a:prstGeom>
          <a:noFill/>
        </p:spPr>
        <p:txBody>
          <a:bodyPr wrap="square" rtlCol="0">
            <a:spAutoFit/>
          </a:bodyPr>
          <a:lstStyle/>
          <a:p>
            <a:r>
              <a:rPr lang="en-US" sz="6000" dirty="0" smtClean="0"/>
              <a:t>3</a:t>
            </a:r>
            <a:endParaRPr lang="en-US" sz="6000" dirty="0"/>
          </a:p>
        </p:txBody>
      </p:sp>
    </p:spTree>
    <p:extLst>
      <p:ext uri="{BB962C8B-B14F-4D97-AF65-F5344CB8AC3E}">
        <p14:creationId xmlns:p14="http://schemas.microsoft.com/office/powerpoint/2010/main" val="2868964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0"/>
            <a:ext cx="7848600" cy="762000"/>
          </a:xfrm>
        </p:spPr>
        <p:txBody>
          <a:bodyPr/>
          <a:lstStyle/>
          <a:p>
            <a:pPr algn="ctr"/>
            <a:r>
              <a:rPr lang="en-US" sz="3200" u="sng" dirty="0" smtClean="0"/>
              <a:t>Total Enrollment --- Through 2027-28</a:t>
            </a:r>
            <a:endParaRPr lang="en-US" sz="3200" u="sng" dirty="0"/>
          </a:p>
        </p:txBody>
      </p:sp>
      <p:sp>
        <p:nvSpPr>
          <p:cNvPr id="5" name="TextBox 4"/>
          <p:cNvSpPr txBox="1"/>
          <p:nvPr/>
        </p:nvSpPr>
        <p:spPr>
          <a:xfrm>
            <a:off x="8462319" y="5334000"/>
            <a:ext cx="533400" cy="1015663"/>
          </a:xfrm>
          <a:prstGeom prst="rect">
            <a:avLst/>
          </a:prstGeom>
          <a:noFill/>
        </p:spPr>
        <p:txBody>
          <a:bodyPr wrap="square" rtlCol="0">
            <a:spAutoFit/>
          </a:bodyPr>
          <a:lstStyle/>
          <a:p>
            <a:r>
              <a:rPr lang="en-US" sz="6000" dirty="0" smtClean="0"/>
              <a:t>4</a:t>
            </a:r>
            <a:endParaRPr lang="en-US" sz="6000" dirty="0"/>
          </a:p>
        </p:txBody>
      </p:sp>
      <p:sp>
        <p:nvSpPr>
          <p:cNvPr id="7" name="Title 1"/>
          <p:cNvSpPr txBox="1">
            <a:spLocks/>
          </p:cNvSpPr>
          <p:nvPr/>
        </p:nvSpPr>
        <p:spPr>
          <a:xfrm>
            <a:off x="12940" y="609600"/>
            <a:ext cx="8534400" cy="76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5400" b="1" u="sng" dirty="0" smtClean="0">
                <a:solidFill>
                  <a:srgbClr val="00FF00"/>
                </a:solidFill>
              </a:rPr>
              <a:t>Model 1 </a:t>
            </a:r>
            <a:r>
              <a:rPr lang="en-US" sz="3200" u="sng" dirty="0" smtClean="0"/>
              <a:t>= 2020-21 Declines are Here to Stay</a:t>
            </a:r>
            <a:endParaRPr lang="en-US" sz="3200" u="sng" dirty="0"/>
          </a:p>
        </p:txBody>
      </p:sp>
      <p:graphicFrame>
        <p:nvGraphicFramePr>
          <p:cNvPr id="9" name="Chart 8"/>
          <p:cNvGraphicFramePr>
            <a:graphicFrameLocks/>
          </p:cNvGraphicFramePr>
          <p:nvPr>
            <p:extLst>
              <p:ext uri="{D42A27DB-BD31-4B8C-83A1-F6EECF244321}">
                <p14:modId xmlns:p14="http://schemas.microsoft.com/office/powerpoint/2010/main" val="2226909604"/>
              </p:ext>
            </p:extLst>
          </p:nvPr>
        </p:nvGraphicFramePr>
        <p:xfrm>
          <a:off x="304800" y="1371600"/>
          <a:ext cx="77724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p:cNvSpPr txBox="1">
            <a:spLocks/>
          </p:cNvSpPr>
          <p:nvPr/>
        </p:nvSpPr>
        <p:spPr>
          <a:xfrm>
            <a:off x="3810000" y="1905000"/>
            <a:ext cx="5185719" cy="1157377"/>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dirty="0" smtClean="0">
                <a:solidFill>
                  <a:schemeClr val="tx1"/>
                </a:solidFill>
              </a:rPr>
              <a:t>Average Projected Decline =           771 Students (up from 609 Students in the 2019-20 Report)</a:t>
            </a:r>
            <a:endParaRPr lang="en-US" sz="2800" dirty="0">
              <a:solidFill>
                <a:schemeClr val="tx1"/>
              </a:solidFill>
            </a:endParaRPr>
          </a:p>
        </p:txBody>
      </p:sp>
      <p:sp>
        <p:nvSpPr>
          <p:cNvPr id="2" name="5-Point Star 1"/>
          <p:cNvSpPr/>
          <p:nvPr/>
        </p:nvSpPr>
        <p:spPr>
          <a:xfrm>
            <a:off x="2057400" y="4758905"/>
            <a:ext cx="457200" cy="368060"/>
          </a:xfrm>
          <a:prstGeom prst="star5">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2383766" y="3429000"/>
            <a:ext cx="5236234" cy="838200"/>
          </a:xfrm>
          <a:prstGeom prst="straightConnector1">
            <a:avLst/>
          </a:prstGeom>
          <a:ln w="63500">
            <a:solidFill>
              <a:srgbClr val="00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388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ext uri="{D42A27DB-BD31-4B8C-83A1-F6EECF244321}">
                <p14:modId xmlns:p14="http://schemas.microsoft.com/office/powerpoint/2010/main" val="848777790"/>
              </p:ext>
            </p:extLst>
          </p:nvPr>
        </p:nvGraphicFramePr>
        <p:xfrm>
          <a:off x="228600" y="1357222"/>
          <a:ext cx="7848600" cy="5424577"/>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a:spLocks noGrp="1"/>
          </p:cNvSpPr>
          <p:nvPr>
            <p:ph type="title"/>
          </p:nvPr>
        </p:nvSpPr>
        <p:spPr>
          <a:xfrm>
            <a:off x="152400" y="0"/>
            <a:ext cx="7848600" cy="762000"/>
          </a:xfrm>
        </p:spPr>
        <p:txBody>
          <a:bodyPr/>
          <a:lstStyle/>
          <a:p>
            <a:pPr algn="ctr"/>
            <a:r>
              <a:rPr lang="en-US" sz="3200" u="sng" dirty="0" smtClean="0"/>
              <a:t>Total Enrollment --- Through 2027-28</a:t>
            </a:r>
            <a:endParaRPr lang="en-US" sz="3200" u="sng" dirty="0"/>
          </a:p>
        </p:txBody>
      </p:sp>
      <p:sp>
        <p:nvSpPr>
          <p:cNvPr id="5" name="TextBox 4"/>
          <p:cNvSpPr txBox="1"/>
          <p:nvPr/>
        </p:nvSpPr>
        <p:spPr>
          <a:xfrm>
            <a:off x="8462319" y="5334000"/>
            <a:ext cx="533400" cy="1015663"/>
          </a:xfrm>
          <a:prstGeom prst="rect">
            <a:avLst/>
          </a:prstGeom>
          <a:noFill/>
        </p:spPr>
        <p:txBody>
          <a:bodyPr wrap="square" rtlCol="0">
            <a:spAutoFit/>
          </a:bodyPr>
          <a:lstStyle/>
          <a:p>
            <a:r>
              <a:rPr lang="en-US" sz="6000" dirty="0" smtClean="0"/>
              <a:t>5</a:t>
            </a:r>
            <a:endParaRPr lang="en-US" sz="6000" dirty="0"/>
          </a:p>
        </p:txBody>
      </p:sp>
      <p:sp>
        <p:nvSpPr>
          <p:cNvPr id="7" name="Title 1"/>
          <p:cNvSpPr txBox="1">
            <a:spLocks/>
          </p:cNvSpPr>
          <p:nvPr/>
        </p:nvSpPr>
        <p:spPr>
          <a:xfrm>
            <a:off x="-424326" y="609600"/>
            <a:ext cx="9448800" cy="76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5400" b="1" u="sng" dirty="0" smtClean="0">
                <a:solidFill>
                  <a:srgbClr val="00FF00"/>
                </a:solidFill>
              </a:rPr>
              <a:t>Model 2 </a:t>
            </a:r>
            <a:r>
              <a:rPr lang="en-US" sz="2800" u="sng" dirty="0" smtClean="0"/>
              <a:t>= 2020-21 COVID Declines will Rebound</a:t>
            </a:r>
            <a:endParaRPr lang="en-US" sz="2800" u="sng" dirty="0"/>
          </a:p>
        </p:txBody>
      </p:sp>
      <p:sp>
        <p:nvSpPr>
          <p:cNvPr id="8" name="Title 1"/>
          <p:cNvSpPr txBox="1">
            <a:spLocks/>
          </p:cNvSpPr>
          <p:nvPr/>
        </p:nvSpPr>
        <p:spPr>
          <a:xfrm>
            <a:off x="3994224" y="2057400"/>
            <a:ext cx="5185719" cy="1157377"/>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dirty="0" smtClean="0">
                <a:solidFill>
                  <a:schemeClr val="tx1"/>
                </a:solidFill>
              </a:rPr>
              <a:t>Average Projected Decline =           595 Students (down from 609 Students in the 2019-20 Report)</a:t>
            </a:r>
            <a:endParaRPr lang="en-US" sz="2800" dirty="0">
              <a:solidFill>
                <a:schemeClr val="tx1"/>
              </a:solidFill>
            </a:endParaRPr>
          </a:p>
        </p:txBody>
      </p:sp>
      <p:sp>
        <p:nvSpPr>
          <p:cNvPr id="2" name="5-Point Star 1"/>
          <p:cNvSpPr/>
          <p:nvPr/>
        </p:nvSpPr>
        <p:spPr>
          <a:xfrm>
            <a:off x="2057400" y="4825042"/>
            <a:ext cx="457200" cy="368060"/>
          </a:xfrm>
          <a:prstGeom prst="star5">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383766" y="3429000"/>
            <a:ext cx="5236234" cy="838200"/>
          </a:xfrm>
          <a:prstGeom prst="straightConnector1">
            <a:avLst/>
          </a:prstGeom>
          <a:ln w="63500">
            <a:solidFill>
              <a:srgbClr val="00FF00"/>
            </a:solidFill>
            <a:tailEnd type="arrow"/>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4572000" y="5345502"/>
            <a:ext cx="3581401" cy="1066799"/>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dirty="0" smtClean="0">
                <a:solidFill>
                  <a:schemeClr val="tx1"/>
                </a:solidFill>
              </a:rPr>
              <a:t>+1,232 More Students Compared to </a:t>
            </a:r>
            <a:r>
              <a:rPr lang="en-US" sz="2800" b="1" dirty="0" smtClean="0">
                <a:solidFill>
                  <a:srgbClr val="00FF00"/>
                </a:solidFill>
              </a:rPr>
              <a:t>Model 1</a:t>
            </a:r>
            <a:endParaRPr lang="en-US" sz="2800" b="1" dirty="0">
              <a:solidFill>
                <a:srgbClr val="00FF00"/>
              </a:solidFill>
            </a:endParaRPr>
          </a:p>
        </p:txBody>
      </p:sp>
    </p:spTree>
    <p:extLst>
      <p:ext uri="{BB962C8B-B14F-4D97-AF65-F5344CB8AC3E}">
        <p14:creationId xmlns:p14="http://schemas.microsoft.com/office/powerpoint/2010/main" val="109266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7620000" cy="1143000"/>
          </a:xfrm>
        </p:spPr>
        <p:txBody>
          <a:bodyPr/>
          <a:lstStyle/>
          <a:p>
            <a:pPr algn="ctr"/>
            <a:r>
              <a:rPr lang="en-US" u="sng" dirty="0" smtClean="0"/>
              <a:t>Projection Factors</a:t>
            </a:r>
            <a:endParaRPr lang="en-US" u="sng" dirty="0"/>
          </a:p>
        </p:txBody>
      </p:sp>
      <p:sp>
        <p:nvSpPr>
          <p:cNvPr id="3" name="Content Placeholder 2"/>
          <p:cNvSpPr>
            <a:spLocks noGrp="1"/>
          </p:cNvSpPr>
          <p:nvPr>
            <p:ph idx="1"/>
          </p:nvPr>
        </p:nvSpPr>
        <p:spPr>
          <a:xfrm>
            <a:off x="1676400" y="1143000"/>
            <a:ext cx="6019800" cy="5029200"/>
          </a:xfrm>
        </p:spPr>
        <p:txBody>
          <a:bodyPr>
            <a:normAutofit fontScale="92500" lnSpcReduction="10000"/>
          </a:bodyPr>
          <a:lstStyle/>
          <a:p>
            <a:pPr marL="411480" lvl="1" indent="0">
              <a:buNone/>
            </a:pPr>
            <a:endParaRPr lang="en-US" sz="4400" dirty="0" smtClean="0"/>
          </a:p>
          <a:p>
            <a:pPr lvl="2"/>
            <a:r>
              <a:rPr lang="en-US" sz="4000" dirty="0" smtClean="0"/>
              <a:t>Birthrate </a:t>
            </a:r>
          </a:p>
          <a:p>
            <a:pPr lvl="2"/>
            <a:endParaRPr lang="en-US" sz="4000" dirty="0" smtClean="0"/>
          </a:p>
          <a:p>
            <a:pPr lvl="2"/>
            <a:r>
              <a:rPr lang="en-US" sz="4000" dirty="0" smtClean="0"/>
              <a:t>Mobility </a:t>
            </a:r>
          </a:p>
          <a:p>
            <a:pPr lvl="2"/>
            <a:endParaRPr lang="en-US" sz="4000" dirty="0" smtClean="0"/>
          </a:p>
          <a:p>
            <a:pPr lvl="2"/>
            <a:r>
              <a:rPr lang="en-US" sz="4000" dirty="0" smtClean="0"/>
              <a:t>Affordability </a:t>
            </a:r>
          </a:p>
          <a:p>
            <a:pPr lvl="2"/>
            <a:endParaRPr lang="en-US" sz="4000" dirty="0" smtClean="0"/>
          </a:p>
          <a:p>
            <a:pPr lvl="2"/>
            <a:r>
              <a:rPr lang="en-US" sz="4000" dirty="0" smtClean="0"/>
              <a:t>Housing Growth</a:t>
            </a:r>
            <a:endParaRPr lang="en-US" dirty="0" smtClean="0"/>
          </a:p>
          <a:p>
            <a:pPr lvl="1"/>
            <a:endParaRPr lang="en-US" dirty="0"/>
          </a:p>
          <a:p>
            <a:pPr marL="411480" lvl="1" indent="0">
              <a:buNone/>
            </a:pPr>
            <a:endParaRPr lang="en-US" dirty="0" smtClean="0"/>
          </a:p>
          <a:p>
            <a:endParaRPr lang="en-US" dirty="0" smtClean="0"/>
          </a:p>
          <a:p>
            <a:pPr marL="342900" lvl="1">
              <a:buClr>
                <a:schemeClr val="accent1"/>
              </a:buClr>
            </a:pPr>
            <a:endParaRPr lang="en-US" dirty="0"/>
          </a:p>
          <a:p>
            <a:endParaRPr lang="en-US" dirty="0" smtClean="0"/>
          </a:p>
          <a:p>
            <a:pPr lvl="1"/>
            <a:endParaRPr lang="en-US" dirty="0"/>
          </a:p>
        </p:txBody>
      </p:sp>
      <p:sp>
        <p:nvSpPr>
          <p:cNvPr id="4" name="TextBox 3"/>
          <p:cNvSpPr txBox="1"/>
          <p:nvPr/>
        </p:nvSpPr>
        <p:spPr>
          <a:xfrm>
            <a:off x="8458200" y="5334000"/>
            <a:ext cx="533400" cy="1015663"/>
          </a:xfrm>
          <a:prstGeom prst="rect">
            <a:avLst/>
          </a:prstGeom>
          <a:noFill/>
        </p:spPr>
        <p:txBody>
          <a:bodyPr wrap="square" rtlCol="0">
            <a:spAutoFit/>
          </a:bodyPr>
          <a:lstStyle/>
          <a:p>
            <a:r>
              <a:rPr lang="en-US" sz="6000" dirty="0"/>
              <a:t>6</a:t>
            </a:r>
          </a:p>
        </p:txBody>
      </p:sp>
      <p:sp>
        <p:nvSpPr>
          <p:cNvPr id="5" name="Title 1"/>
          <p:cNvSpPr txBox="1">
            <a:spLocks/>
          </p:cNvSpPr>
          <p:nvPr/>
        </p:nvSpPr>
        <p:spPr>
          <a:xfrm>
            <a:off x="7574882" y="0"/>
            <a:ext cx="1569118" cy="533400"/>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b="1" dirty="0" smtClean="0">
                <a:solidFill>
                  <a:srgbClr val="00FF00"/>
                </a:solidFill>
              </a:rPr>
              <a:t>Model 2</a:t>
            </a:r>
            <a:endParaRPr lang="en-US" sz="2800" b="1" dirty="0">
              <a:solidFill>
                <a:srgbClr val="00FF00"/>
              </a:solidFill>
            </a:endParaRPr>
          </a:p>
        </p:txBody>
      </p:sp>
    </p:spTree>
    <p:extLst>
      <p:ext uri="{BB962C8B-B14F-4D97-AF65-F5344CB8AC3E}">
        <p14:creationId xmlns:p14="http://schemas.microsoft.com/office/powerpoint/2010/main" val="3849185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p:cNvGraphicFramePr>
            <a:graphicFrameLocks/>
          </p:cNvGraphicFramePr>
          <p:nvPr>
            <p:extLst>
              <p:ext uri="{D42A27DB-BD31-4B8C-83A1-F6EECF244321}">
                <p14:modId xmlns:p14="http://schemas.microsoft.com/office/powerpoint/2010/main" val="4049086493"/>
              </p:ext>
            </p:extLst>
          </p:nvPr>
        </p:nvGraphicFramePr>
        <p:xfrm>
          <a:off x="433085" y="990600"/>
          <a:ext cx="7585366" cy="4564648"/>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a:spLocks noGrp="1"/>
          </p:cNvSpPr>
          <p:nvPr>
            <p:ph type="title"/>
          </p:nvPr>
        </p:nvSpPr>
        <p:spPr>
          <a:xfrm>
            <a:off x="477982" y="-37375"/>
            <a:ext cx="7848600" cy="762000"/>
          </a:xfrm>
        </p:spPr>
        <p:txBody>
          <a:bodyPr/>
          <a:lstStyle/>
          <a:p>
            <a:pPr algn="ctr"/>
            <a:r>
              <a:rPr lang="en-US" sz="3200" u="sng" dirty="0" smtClean="0"/>
              <a:t>Kinder vs. Senior Classes</a:t>
            </a:r>
            <a:endParaRPr lang="en-US" sz="3200" u="sng" dirty="0"/>
          </a:p>
        </p:txBody>
      </p:sp>
      <p:sp>
        <p:nvSpPr>
          <p:cNvPr id="7" name="TextBox 6"/>
          <p:cNvSpPr txBox="1"/>
          <p:nvPr/>
        </p:nvSpPr>
        <p:spPr>
          <a:xfrm>
            <a:off x="915134" y="3581400"/>
            <a:ext cx="457200" cy="646331"/>
          </a:xfrm>
          <a:prstGeom prst="rect">
            <a:avLst/>
          </a:prstGeom>
          <a:noFill/>
        </p:spPr>
        <p:txBody>
          <a:bodyPr wrap="square" rtlCol="0">
            <a:spAutoFit/>
          </a:bodyPr>
          <a:lstStyle/>
          <a:p>
            <a:r>
              <a:rPr lang="en-US" sz="3600" dirty="0"/>
              <a:t>K</a:t>
            </a:r>
          </a:p>
        </p:txBody>
      </p:sp>
      <p:sp>
        <p:nvSpPr>
          <p:cNvPr id="8" name="TextBox 7"/>
          <p:cNvSpPr txBox="1"/>
          <p:nvPr/>
        </p:nvSpPr>
        <p:spPr>
          <a:xfrm>
            <a:off x="2743200" y="3649622"/>
            <a:ext cx="457200" cy="646331"/>
          </a:xfrm>
          <a:prstGeom prst="rect">
            <a:avLst/>
          </a:prstGeom>
          <a:noFill/>
        </p:spPr>
        <p:txBody>
          <a:bodyPr wrap="square" rtlCol="0">
            <a:spAutoFit/>
          </a:bodyPr>
          <a:lstStyle/>
          <a:p>
            <a:r>
              <a:rPr lang="en-US" sz="3600" dirty="0"/>
              <a:t>K</a:t>
            </a:r>
          </a:p>
        </p:txBody>
      </p:sp>
      <p:sp>
        <p:nvSpPr>
          <p:cNvPr id="9" name="TextBox 8"/>
          <p:cNvSpPr txBox="1"/>
          <p:nvPr/>
        </p:nvSpPr>
        <p:spPr>
          <a:xfrm>
            <a:off x="4537361" y="3639232"/>
            <a:ext cx="374073" cy="667113"/>
          </a:xfrm>
          <a:prstGeom prst="rect">
            <a:avLst/>
          </a:prstGeom>
          <a:noFill/>
        </p:spPr>
        <p:txBody>
          <a:bodyPr wrap="square" rtlCol="0">
            <a:spAutoFit/>
          </a:bodyPr>
          <a:lstStyle/>
          <a:p>
            <a:r>
              <a:rPr lang="en-US" sz="3600" dirty="0"/>
              <a:t>K</a:t>
            </a:r>
          </a:p>
        </p:txBody>
      </p:sp>
      <p:sp>
        <p:nvSpPr>
          <p:cNvPr id="10" name="TextBox 9"/>
          <p:cNvSpPr txBox="1"/>
          <p:nvPr/>
        </p:nvSpPr>
        <p:spPr>
          <a:xfrm>
            <a:off x="6512740" y="3674296"/>
            <a:ext cx="374073" cy="667113"/>
          </a:xfrm>
          <a:prstGeom prst="rect">
            <a:avLst/>
          </a:prstGeom>
          <a:noFill/>
        </p:spPr>
        <p:txBody>
          <a:bodyPr wrap="square" rtlCol="0">
            <a:spAutoFit/>
          </a:bodyPr>
          <a:lstStyle/>
          <a:p>
            <a:r>
              <a:rPr lang="en-US" sz="3600" dirty="0"/>
              <a:t>K</a:t>
            </a:r>
          </a:p>
        </p:txBody>
      </p:sp>
      <p:sp>
        <p:nvSpPr>
          <p:cNvPr id="11" name="TextBox 10"/>
          <p:cNvSpPr txBox="1"/>
          <p:nvPr/>
        </p:nvSpPr>
        <p:spPr>
          <a:xfrm>
            <a:off x="1064531" y="1418370"/>
            <a:ext cx="1219201" cy="646331"/>
          </a:xfrm>
          <a:prstGeom prst="rect">
            <a:avLst/>
          </a:prstGeom>
          <a:noFill/>
        </p:spPr>
        <p:txBody>
          <a:bodyPr wrap="square" rtlCol="0">
            <a:spAutoFit/>
          </a:bodyPr>
          <a:lstStyle/>
          <a:p>
            <a:r>
              <a:rPr lang="en-US" sz="3600" dirty="0" smtClean="0"/>
              <a:t>12th</a:t>
            </a:r>
            <a:endParaRPr lang="en-US" sz="3600" dirty="0"/>
          </a:p>
        </p:txBody>
      </p:sp>
      <p:sp>
        <p:nvSpPr>
          <p:cNvPr id="12" name="TextBox 11"/>
          <p:cNvSpPr txBox="1"/>
          <p:nvPr/>
        </p:nvSpPr>
        <p:spPr>
          <a:xfrm>
            <a:off x="2971800" y="1418370"/>
            <a:ext cx="1239982" cy="646331"/>
          </a:xfrm>
          <a:prstGeom prst="rect">
            <a:avLst/>
          </a:prstGeom>
          <a:noFill/>
        </p:spPr>
        <p:txBody>
          <a:bodyPr wrap="square" rtlCol="0">
            <a:spAutoFit/>
          </a:bodyPr>
          <a:lstStyle/>
          <a:p>
            <a:r>
              <a:rPr lang="en-US" sz="3600" dirty="0" smtClean="0"/>
              <a:t>12th</a:t>
            </a:r>
            <a:endParaRPr lang="en-US" sz="3600" dirty="0"/>
          </a:p>
        </p:txBody>
      </p:sp>
      <p:sp>
        <p:nvSpPr>
          <p:cNvPr id="13" name="TextBox 12"/>
          <p:cNvSpPr txBox="1"/>
          <p:nvPr/>
        </p:nvSpPr>
        <p:spPr>
          <a:xfrm>
            <a:off x="5098472" y="1328162"/>
            <a:ext cx="1149927" cy="646331"/>
          </a:xfrm>
          <a:prstGeom prst="rect">
            <a:avLst/>
          </a:prstGeom>
          <a:noFill/>
        </p:spPr>
        <p:txBody>
          <a:bodyPr wrap="square" rtlCol="0">
            <a:spAutoFit/>
          </a:bodyPr>
          <a:lstStyle/>
          <a:p>
            <a:r>
              <a:rPr lang="en-US" sz="3600" dirty="0" smtClean="0"/>
              <a:t>12th</a:t>
            </a:r>
            <a:endParaRPr lang="en-US" sz="3600" dirty="0"/>
          </a:p>
        </p:txBody>
      </p:sp>
      <p:sp>
        <p:nvSpPr>
          <p:cNvPr id="14" name="Title 1"/>
          <p:cNvSpPr txBox="1">
            <a:spLocks/>
          </p:cNvSpPr>
          <p:nvPr/>
        </p:nvSpPr>
        <p:spPr>
          <a:xfrm>
            <a:off x="1143000" y="5728184"/>
            <a:ext cx="6781800" cy="977416"/>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dirty="0" smtClean="0">
                <a:solidFill>
                  <a:schemeClr val="tx1"/>
                </a:solidFill>
              </a:rPr>
              <a:t>Average Projected Difference = 943 Students (up from 927 Students in the 2019-20 Report)</a:t>
            </a:r>
            <a:endParaRPr lang="en-US" sz="2800" dirty="0">
              <a:solidFill>
                <a:schemeClr val="tx1"/>
              </a:solidFill>
            </a:endParaRPr>
          </a:p>
        </p:txBody>
      </p:sp>
      <p:sp>
        <p:nvSpPr>
          <p:cNvPr id="16" name="TextBox 15"/>
          <p:cNvSpPr txBox="1"/>
          <p:nvPr/>
        </p:nvSpPr>
        <p:spPr>
          <a:xfrm>
            <a:off x="6886813" y="1328162"/>
            <a:ext cx="1149927" cy="646331"/>
          </a:xfrm>
          <a:prstGeom prst="rect">
            <a:avLst/>
          </a:prstGeom>
          <a:noFill/>
        </p:spPr>
        <p:txBody>
          <a:bodyPr wrap="square" rtlCol="0">
            <a:spAutoFit/>
          </a:bodyPr>
          <a:lstStyle/>
          <a:p>
            <a:r>
              <a:rPr lang="en-US" sz="3600" dirty="0" smtClean="0"/>
              <a:t>12th</a:t>
            </a:r>
            <a:endParaRPr lang="en-US" sz="3600" dirty="0"/>
          </a:p>
        </p:txBody>
      </p:sp>
      <p:sp>
        <p:nvSpPr>
          <p:cNvPr id="15" name="TextBox 14"/>
          <p:cNvSpPr txBox="1"/>
          <p:nvPr/>
        </p:nvSpPr>
        <p:spPr>
          <a:xfrm>
            <a:off x="8458200" y="5334000"/>
            <a:ext cx="533400" cy="1015663"/>
          </a:xfrm>
          <a:prstGeom prst="rect">
            <a:avLst/>
          </a:prstGeom>
          <a:noFill/>
        </p:spPr>
        <p:txBody>
          <a:bodyPr wrap="square" rtlCol="0">
            <a:spAutoFit/>
          </a:bodyPr>
          <a:lstStyle/>
          <a:p>
            <a:r>
              <a:rPr lang="en-US" sz="6000" dirty="0" smtClean="0"/>
              <a:t>7</a:t>
            </a:r>
            <a:endParaRPr lang="en-US" sz="6000" dirty="0"/>
          </a:p>
        </p:txBody>
      </p:sp>
      <p:sp>
        <p:nvSpPr>
          <p:cNvPr id="18" name="Title 1"/>
          <p:cNvSpPr txBox="1">
            <a:spLocks/>
          </p:cNvSpPr>
          <p:nvPr/>
        </p:nvSpPr>
        <p:spPr>
          <a:xfrm>
            <a:off x="7574882" y="0"/>
            <a:ext cx="1569118" cy="533400"/>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b="1" dirty="0" smtClean="0">
                <a:solidFill>
                  <a:srgbClr val="00FF00"/>
                </a:solidFill>
              </a:rPr>
              <a:t>Model 2</a:t>
            </a:r>
            <a:endParaRPr lang="en-US" sz="2800" b="1" dirty="0">
              <a:solidFill>
                <a:srgbClr val="00FF00"/>
              </a:solidFill>
            </a:endParaRPr>
          </a:p>
        </p:txBody>
      </p:sp>
    </p:spTree>
    <p:extLst>
      <p:ext uri="{BB962C8B-B14F-4D97-AF65-F5344CB8AC3E}">
        <p14:creationId xmlns:p14="http://schemas.microsoft.com/office/powerpoint/2010/main" val="1908266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hart 18"/>
          <p:cNvGraphicFramePr>
            <a:graphicFrameLocks/>
          </p:cNvGraphicFramePr>
          <p:nvPr>
            <p:extLst>
              <p:ext uri="{D42A27DB-BD31-4B8C-83A1-F6EECF244321}">
                <p14:modId xmlns:p14="http://schemas.microsoft.com/office/powerpoint/2010/main" val="4018015805"/>
              </p:ext>
            </p:extLst>
          </p:nvPr>
        </p:nvGraphicFramePr>
        <p:xfrm>
          <a:off x="166986" y="762000"/>
          <a:ext cx="814574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a:spLocks noGrp="1"/>
          </p:cNvSpPr>
          <p:nvPr>
            <p:ph type="title"/>
          </p:nvPr>
        </p:nvSpPr>
        <p:spPr>
          <a:xfrm>
            <a:off x="464126" y="-76200"/>
            <a:ext cx="7848600" cy="762000"/>
          </a:xfrm>
        </p:spPr>
        <p:txBody>
          <a:bodyPr/>
          <a:lstStyle/>
          <a:p>
            <a:pPr algn="ctr"/>
            <a:r>
              <a:rPr lang="en-US" sz="3200" u="sng" dirty="0" smtClean="0"/>
              <a:t>Smallest vs. Largest Classes</a:t>
            </a:r>
            <a:endParaRPr lang="en-US" sz="3200" u="sng" dirty="0"/>
          </a:p>
        </p:txBody>
      </p:sp>
      <p:sp>
        <p:nvSpPr>
          <p:cNvPr id="7" name="TextBox 6"/>
          <p:cNvSpPr txBox="1"/>
          <p:nvPr/>
        </p:nvSpPr>
        <p:spPr>
          <a:xfrm>
            <a:off x="652338" y="3536980"/>
            <a:ext cx="457200" cy="646331"/>
          </a:xfrm>
          <a:prstGeom prst="rect">
            <a:avLst/>
          </a:prstGeom>
          <a:noFill/>
        </p:spPr>
        <p:txBody>
          <a:bodyPr wrap="square" rtlCol="0">
            <a:spAutoFit/>
          </a:bodyPr>
          <a:lstStyle/>
          <a:p>
            <a:r>
              <a:rPr lang="en-US" sz="3600" dirty="0"/>
              <a:t>K</a:t>
            </a:r>
          </a:p>
        </p:txBody>
      </p:sp>
      <p:sp>
        <p:nvSpPr>
          <p:cNvPr id="8" name="TextBox 7"/>
          <p:cNvSpPr txBox="1"/>
          <p:nvPr/>
        </p:nvSpPr>
        <p:spPr>
          <a:xfrm>
            <a:off x="2667000" y="3552643"/>
            <a:ext cx="457200" cy="646331"/>
          </a:xfrm>
          <a:prstGeom prst="rect">
            <a:avLst/>
          </a:prstGeom>
          <a:noFill/>
        </p:spPr>
        <p:txBody>
          <a:bodyPr wrap="square" rtlCol="0">
            <a:spAutoFit/>
          </a:bodyPr>
          <a:lstStyle/>
          <a:p>
            <a:r>
              <a:rPr lang="en-US" sz="3600" dirty="0"/>
              <a:t>K</a:t>
            </a:r>
          </a:p>
        </p:txBody>
      </p:sp>
      <p:sp>
        <p:nvSpPr>
          <p:cNvPr id="9" name="TextBox 8"/>
          <p:cNvSpPr txBox="1"/>
          <p:nvPr/>
        </p:nvSpPr>
        <p:spPr>
          <a:xfrm>
            <a:off x="4696316" y="3516198"/>
            <a:ext cx="374073" cy="667113"/>
          </a:xfrm>
          <a:prstGeom prst="rect">
            <a:avLst/>
          </a:prstGeom>
          <a:noFill/>
        </p:spPr>
        <p:txBody>
          <a:bodyPr wrap="square" rtlCol="0">
            <a:spAutoFit/>
          </a:bodyPr>
          <a:lstStyle/>
          <a:p>
            <a:r>
              <a:rPr lang="en-US" sz="3600" dirty="0"/>
              <a:t>K</a:t>
            </a:r>
          </a:p>
        </p:txBody>
      </p:sp>
      <p:sp>
        <p:nvSpPr>
          <p:cNvPr id="10" name="TextBox 9"/>
          <p:cNvSpPr txBox="1"/>
          <p:nvPr/>
        </p:nvSpPr>
        <p:spPr>
          <a:xfrm>
            <a:off x="6615732" y="3733800"/>
            <a:ext cx="374073" cy="667113"/>
          </a:xfrm>
          <a:prstGeom prst="rect">
            <a:avLst/>
          </a:prstGeom>
          <a:noFill/>
        </p:spPr>
        <p:txBody>
          <a:bodyPr wrap="square" rtlCol="0">
            <a:spAutoFit/>
          </a:bodyPr>
          <a:lstStyle/>
          <a:p>
            <a:r>
              <a:rPr lang="en-US" sz="3600" dirty="0"/>
              <a:t>K</a:t>
            </a:r>
          </a:p>
        </p:txBody>
      </p:sp>
      <p:sp>
        <p:nvSpPr>
          <p:cNvPr id="11" name="TextBox 10"/>
          <p:cNvSpPr txBox="1"/>
          <p:nvPr/>
        </p:nvSpPr>
        <p:spPr>
          <a:xfrm>
            <a:off x="1219200" y="2057400"/>
            <a:ext cx="1066800" cy="646331"/>
          </a:xfrm>
          <a:prstGeom prst="rect">
            <a:avLst/>
          </a:prstGeom>
          <a:noFill/>
        </p:spPr>
        <p:txBody>
          <a:bodyPr wrap="square" rtlCol="0">
            <a:spAutoFit/>
          </a:bodyPr>
          <a:lstStyle/>
          <a:p>
            <a:r>
              <a:rPr lang="en-US" sz="3600" dirty="0" smtClean="0"/>
              <a:t>10th</a:t>
            </a:r>
            <a:endParaRPr lang="en-US" sz="3600" dirty="0"/>
          </a:p>
        </p:txBody>
      </p:sp>
      <p:sp>
        <p:nvSpPr>
          <p:cNvPr id="12" name="TextBox 11"/>
          <p:cNvSpPr txBox="1"/>
          <p:nvPr/>
        </p:nvSpPr>
        <p:spPr>
          <a:xfrm>
            <a:off x="3240186" y="2063025"/>
            <a:ext cx="1094304" cy="646331"/>
          </a:xfrm>
          <a:prstGeom prst="rect">
            <a:avLst/>
          </a:prstGeom>
          <a:noFill/>
        </p:spPr>
        <p:txBody>
          <a:bodyPr wrap="square" rtlCol="0">
            <a:spAutoFit/>
          </a:bodyPr>
          <a:lstStyle/>
          <a:p>
            <a:r>
              <a:rPr lang="en-US" sz="3600" dirty="0" smtClean="0"/>
              <a:t>9th</a:t>
            </a:r>
            <a:endParaRPr lang="en-US" sz="3600" dirty="0"/>
          </a:p>
        </p:txBody>
      </p:sp>
      <p:sp>
        <p:nvSpPr>
          <p:cNvPr id="13" name="TextBox 12"/>
          <p:cNvSpPr txBox="1"/>
          <p:nvPr/>
        </p:nvSpPr>
        <p:spPr>
          <a:xfrm>
            <a:off x="5181600" y="2044259"/>
            <a:ext cx="1149927" cy="646331"/>
          </a:xfrm>
          <a:prstGeom prst="rect">
            <a:avLst/>
          </a:prstGeom>
          <a:noFill/>
        </p:spPr>
        <p:txBody>
          <a:bodyPr wrap="square" rtlCol="0">
            <a:spAutoFit/>
          </a:bodyPr>
          <a:lstStyle/>
          <a:p>
            <a:r>
              <a:rPr lang="en-US" sz="3600" dirty="0" smtClean="0"/>
              <a:t>10th</a:t>
            </a:r>
            <a:endParaRPr lang="en-US" sz="3600" dirty="0"/>
          </a:p>
        </p:txBody>
      </p:sp>
      <p:sp>
        <p:nvSpPr>
          <p:cNvPr id="14" name="Title 1"/>
          <p:cNvSpPr txBox="1">
            <a:spLocks/>
          </p:cNvSpPr>
          <p:nvPr/>
        </p:nvSpPr>
        <p:spPr>
          <a:xfrm>
            <a:off x="533400" y="5860346"/>
            <a:ext cx="7254642" cy="921453"/>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dirty="0" smtClean="0">
                <a:solidFill>
                  <a:schemeClr val="tx1"/>
                </a:solidFill>
              </a:rPr>
              <a:t>Average Projected Difference = 1,029 Students (down from 1,056 Students in the 2018-19 Report</a:t>
            </a:r>
            <a:endParaRPr lang="en-US" sz="2800" dirty="0">
              <a:solidFill>
                <a:schemeClr val="tx1"/>
              </a:solidFill>
            </a:endParaRPr>
          </a:p>
        </p:txBody>
      </p:sp>
      <p:sp>
        <p:nvSpPr>
          <p:cNvPr id="16" name="TextBox 15"/>
          <p:cNvSpPr txBox="1"/>
          <p:nvPr/>
        </p:nvSpPr>
        <p:spPr>
          <a:xfrm>
            <a:off x="7162799" y="2029843"/>
            <a:ext cx="1149927" cy="646331"/>
          </a:xfrm>
          <a:prstGeom prst="rect">
            <a:avLst/>
          </a:prstGeom>
          <a:noFill/>
        </p:spPr>
        <p:txBody>
          <a:bodyPr wrap="square" rtlCol="0">
            <a:spAutoFit/>
          </a:bodyPr>
          <a:lstStyle/>
          <a:p>
            <a:r>
              <a:rPr lang="en-US" sz="3600" dirty="0" smtClean="0"/>
              <a:t>11th</a:t>
            </a:r>
            <a:endParaRPr lang="en-US" sz="3600" dirty="0"/>
          </a:p>
        </p:txBody>
      </p:sp>
      <p:sp>
        <p:nvSpPr>
          <p:cNvPr id="15" name="TextBox 14"/>
          <p:cNvSpPr txBox="1"/>
          <p:nvPr/>
        </p:nvSpPr>
        <p:spPr>
          <a:xfrm>
            <a:off x="8458200" y="5334000"/>
            <a:ext cx="533400" cy="1015663"/>
          </a:xfrm>
          <a:prstGeom prst="rect">
            <a:avLst/>
          </a:prstGeom>
          <a:noFill/>
        </p:spPr>
        <p:txBody>
          <a:bodyPr wrap="square" rtlCol="0">
            <a:spAutoFit/>
          </a:bodyPr>
          <a:lstStyle/>
          <a:p>
            <a:r>
              <a:rPr lang="en-US" sz="6000" dirty="0" smtClean="0"/>
              <a:t>8</a:t>
            </a:r>
            <a:endParaRPr lang="en-US" sz="6000" dirty="0"/>
          </a:p>
        </p:txBody>
      </p:sp>
      <p:sp>
        <p:nvSpPr>
          <p:cNvPr id="18" name="Title 1"/>
          <p:cNvSpPr txBox="1">
            <a:spLocks/>
          </p:cNvSpPr>
          <p:nvPr/>
        </p:nvSpPr>
        <p:spPr>
          <a:xfrm>
            <a:off x="7574882" y="0"/>
            <a:ext cx="1569118" cy="533400"/>
          </a:xfrm>
          <a:prstGeom prst="rect">
            <a:avLst/>
          </a:prstGeom>
          <a:solidFill>
            <a:srgbClr val="FFFF00"/>
          </a:solidFill>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2800" b="1" dirty="0" smtClean="0">
                <a:solidFill>
                  <a:srgbClr val="00FF00"/>
                </a:solidFill>
              </a:rPr>
              <a:t>Model 2</a:t>
            </a:r>
            <a:endParaRPr lang="en-US" sz="2800" b="1" dirty="0">
              <a:solidFill>
                <a:srgbClr val="00FF00"/>
              </a:solidFill>
            </a:endParaRPr>
          </a:p>
        </p:txBody>
      </p:sp>
    </p:spTree>
    <p:extLst>
      <p:ext uri="{BB962C8B-B14F-4D97-AF65-F5344CB8AC3E}">
        <p14:creationId xmlns:p14="http://schemas.microsoft.com/office/powerpoint/2010/main" val="12763276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2049</TotalTime>
  <Words>531</Words>
  <Application>Microsoft Office PowerPoint</Application>
  <PresentationFormat>On-screen Show (4:3)</PresentationFormat>
  <Paragraphs>130</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Cambria</vt:lpstr>
      <vt:lpstr>Adjacency</vt:lpstr>
      <vt:lpstr>Enrollment Projections Board Update</vt:lpstr>
      <vt:lpstr>Dr. Malloy’s Overview</vt:lpstr>
      <vt:lpstr>Purpose/Outcomes</vt:lpstr>
      <vt:lpstr>Enrollment Trends</vt:lpstr>
      <vt:lpstr>Total Enrollment --- Through 2027-28</vt:lpstr>
      <vt:lpstr>Total Enrollment --- Through 2027-28</vt:lpstr>
      <vt:lpstr>Projection Factors</vt:lpstr>
      <vt:lpstr>Kinder vs. Senior Classes</vt:lpstr>
      <vt:lpstr>Smallest vs. Largest Classes</vt:lpstr>
      <vt:lpstr>Elementary Schools Potential 10%+ Declines Through 2027-28 (by Attendance Area)</vt:lpstr>
      <vt:lpstr>Middle Schools Potential 10%+ Declines Through 2027-28 (by Attendance Area)</vt:lpstr>
      <vt:lpstr>High Schools through 2027-28</vt:lpstr>
      <vt:lpstr>Key Consideration Before June</vt:lpstr>
      <vt:lpstr>PowerPoint Presentation</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Enrollment Projections</dc:title>
  <dc:creator>Toni Taylor</dc:creator>
  <cp:lastModifiedBy>Fischer, Cindy [EC]</cp:lastModifiedBy>
  <cp:revision>135</cp:revision>
  <cp:lastPrinted>2021-01-26T19:23:24Z</cp:lastPrinted>
  <dcterms:created xsi:type="dcterms:W3CDTF">2017-08-07T18:01:25Z</dcterms:created>
  <dcterms:modified xsi:type="dcterms:W3CDTF">2021-01-26T19:24:04Z</dcterms:modified>
</cp:coreProperties>
</file>